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ppt/revisionInfo.xml" ContentType="application/vnd.ms-powerpoint.revisioninfo+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259" r:id="rId4"/>
    <p:sldId id="261" r:id="rId5"/>
    <p:sldId id="262" r:id="rId6"/>
    <p:sldId id="263" r:id="rId7"/>
    <p:sldId id="264" r:id="rId8"/>
    <p:sldId id="270" r:id="rId9"/>
    <p:sldId id="271" r:id="rId10"/>
    <p:sldId id="272" r:id="rId11"/>
    <p:sldId id="273" r:id="rId12"/>
    <p:sldId id="274"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35FD7F8-7582-46B4-9978-FBA4D7AF1DFC}" v="209" dt="2022-09-17T05:09:04.272"/>
    <p1510:client id="{5EBE3E63-6A76-8C6E-F339-71E43F518DB7}" v="461" dt="2022-09-16T04:43:08.847"/>
    <p1510:client id="{913112DF-0B81-4A3F-BD28-951BACB838CA}" v="98" dt="2022-09-16T00:02:30.37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86" d="100"/>
          <a:sy n="86" d="100"/>
        </p:scale>
        <p:origin x="96" y="8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customXml" Target="../customXml/item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20"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9/16/2022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9/16/2022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9/16/2022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9/16/2022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9/16/2022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9/16/2022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9/16/2022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9/16/2022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9/16/2022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9/16/2022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9/16/2022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9/16/2022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Text&#10;&#10;Description automatically generated">
            <a:extLst>
              <a:ext uri="{FF2B5EF4-FFF2-40B4-BE49-F238E27FC236}">
                <a16:creationId xmlns:a16="http://schemas.microsoft.com/office/drawing/2014/main" id="{2C40B826-F74F-B319-373B-BED2E9E2F911}"/>
              </a:ext>
            </a:extLst>
          </p:cNvPr>
          <p:cNvPicPr>
            <a:picLocks noChangeAspect="1"/>
          </p:cNvPicPr>
          <p:nvPr/>
        </p:nvPicPr>
        <p:blipFill>
          <a:blip r:embed="rId2"/>
          <a:stretch>
            <a:fillRect/>
          </a:stretch>
        </p:blipFill>
        <p:spPr>
          <a:xfrm>
            <a:off x="-4482" y="-43143"/>
            <a:ext cx="12200963" cy="6899461"/>
          </a:xfrm>
          <a:prstGeom prst="rect">
            <a:avLst/>
          </a:prstGeom>
        </p:spPr>
      </p:pic>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2611B47-5115-FDD4-96E5-33D5BEC49559}"/>
              </a:ext>
            </a:extLst>
          </p:cNvPr>
          <p:cNvSpPr txBox="1"/>
          <p:nvPr/>
        </p:nvSpPr>
        <p:spPr>
          <a:xfrm>
            <a:off x="835959" y="1676400"/>
            <a:ext cx="4726641" cy="467820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b="1" dirty="0">
                <a:latin typeface="YACgETiWKS8 0"/>
              </a:rPr>
              <a:t>www.eucharisticrevival.org</a:t>
            </a:r>
            <a:endParaRPr lang="en-US" sz="2800" b="1">
              <a:cs typeface="Calibri"/>
            </a:endParaRPr>
          </a:p>
          <a:p>
            <a:pPr algn="ctr"/>
            <a:r>
              <a:rPr lang="en-US" dirty="0" err="1">
                <a:latin typeface="Arial Nova"/>
              </a:rPr>
              <a:t>Để</a:t>
            </a:r>
            <a:r>
              <a:rPr lang="en-US" dirty="0">
                <a:latin typeface="Arial Nova"/>
              </a:rPr>
              <a:t> </a:t>
            </a:r>
            <a:r>
              <a:rPr lang="en-US" dirty="0" err="1">
                <a:latin typeface="Arial Nova"/>
              </a:rPr>
              <a:t>biết</a:t>
            </a:r>
            <a:r>
              <a:rPr lang="en-US" dirty="0">
                <a:latin typeface="Arial Nova"/>
              </a:rPr>
              <a:t> </a:t>
            </a:r>
            <a:r>
              <a:rPr lang="en-US" dirty="0" err="1">
                <a:latin typeface="Arial Nova"/>
              </a:rPr>
              <a:t>thêm</a:t>
            </a:r>
            <a:r>
              <a:rPr lang="en-US" dirty="0">
                <a:latin typeface="Arial Nova"/>
              </a:rPr>
              <a:t> </a:t>
            </a:r>
            <a:r>
              <a:rPr lang="en-US" dirty="0" err="1">
                <a:latin typeface="Arial Nova"/>
              </a:rPr>
              <a:t>thông</a:t>
            </a:r>
            <a:r>
              <a:rPr lang="en-US" dirty="0">
                <a:latin typeface="Arial Nova"/>
              </a:rPr>
              <a:t> tin </a:t>
            </a:r>
            <a:r>
              <a:rPr lang="en-US" dirty="0" err="1">
                <a:latin typeface="Arial Nova"/>
              </a:rPr>
              <a:t>về</a:t>
            </a:r>
            <a:r>
              <a:rPr lang="en-US" dirty="0">
                <a:latin typeface="Arial Nova"/>
              </a:rPr>
              <a:t> </a:t>
            </a:r>
            <a:r>
              <a:rPr lang="en-US" dirty="0" err="1">
                <a:latin typeface="Arial Nova"/>
              </a:rPr>
              <a:t>chương</a:t>
            </a:r>
            <a:r>
              <a:rPr lang="en-US" dirty="0">
                <a:latin typeface="Arial Nova"/>
              </a:rPr>
              <a:t> </a:t>
            </a:r>
            <a:r>
              <a:rPr lang="en-US" dirty="0" err="1">
                <a:latin typeface="Arial Nova"/>
              </a:rPr>
              <a:t>trình</a:t>
            </a:r>
            <a:r>
              <a:rPr lang="en-US" dirty="0">
                <a:latin typeface="Arial Nova"/>
              </a:rPr>
              <a:t> </a:t>
            </a:r>
            <a:r>
              <a:rPr lang="en-US" dirty="0" err="1">
                <a:latin typeface="Arial Nova"/>
              </a:rPr>
              <a:t>Sống</a:t>
            </a:r>
            <a:r>
              <a:rPr lang="en-US" dirty="0">
                <a:latin typeface="Arial Nova"/>
              </a:rPr>
              <a:t> </a:t>
            </a:r>
            <a:r>
              <a:rPr lang="en-US" dirty="0" err="1">
                <a:latin typeface="Arial Nova"/>
              </a:rPr>
              <a:t>Lại</a:t>
            </a:r>
            <a:r>
              <a:rPr lang="en-US" dirty="0">
                <a:latin typeface="Arial Nova"/>
              </a:rPr>
              <a:t> </a:t>
            </a:r>
            <a:r>
              <a:rPr lang="en-US" dirty="0" err="1">
                <a:latin typeface="Arial Nova"/>
              </a:rPr>
              <a:t>Niềm</a:t>
            </a:r>
            <a:r>
              <a:rPr lang="en-US" dirty="0">
                <a:latin typeface="Arial Nova"/>
              </a:rPr>
              <a:t> Tin Thánh </a:t>
            </a:r>
            <a:r>
              <a:rPr lang="en-US" dirty="0" err="1">
                <a:latin typeface="Arial Nova"/>
              </a:rPr>
              <a:t>Thể</a:t>
            </a:r>
            <a:r>
              <a:rPr lang="en-US" dirty="0">
                <a:latin typeface="Arial Nova"/>
              </a:rPr>
              <a:t> </a:t>
            </a:r>
            <a:r>
              <a:rPr lang="en-US" dirty="0" err="1">
                <a:latin typeface="Arial Nova"/>
              </a:rPr>
              <a:t>Toàn</a:t>
            </a:r>
            <a:r>
              <a:rPr lang="en-US" dirty="0">
                <a:latin typeface="Arial Nova"/>
              </a:rPr>
              <a:t> Quốc, </a:t>
            </a:r>
            <a:r>
              <a:rPr lang="en-US" dirty="0" err="1">
                <a:latin typeface="Arial Nova"/>
              </a:rPr>
              <a:t>xin</a:t>
            </a:r>
            <a:r>
              <a:rPr lang="en-US" dirty="0">
                <a:latin typeface="Arial Nova"/>
              </a:rPr>
              <a:t> </a:t>
            </a:r>
            <a:r>
              <a:rPr lang="en-US" dirty="0" err="1">
                <a:latin typeface="Arial Nova"/>
              </a:rPr>
              <a:t>hãy</a:t>
            </a:r>
            <a:r>
              <a:rPr lang="en-US" dirty="0">
                <a:latin typeface="Arial Nova"/>
              </a:rPr>
              <a:t> </a:t>
            </a:r>
            <a:r>
              <a:rPr lang="en-US" dirty="0" err="1">
                <a:latin typeface="Arial Nova"/>
              </a:rPr>
              <a:t>truy</a:t>
            </a:r>
            <a:r>
              <a:rPr lang="en-US" dirty="0">
                <a:latin typeface="Arial Nova"/>
              </a:rPr>
              <a:t> </a:t>
            </a:r>
            <a:r>
              <a:rPr lang="en-US" dirty="0" err="1">
                <a:latin typeface="Arial Nova"/>
              </a:rPr>
              <a:t>cập</a:t>
            </a:r>
            <a:r>
              <a:rPr lang="en-US" dirty="0">
                <a:latin typeface="Arial Nova"/>
              </a:rPr>
              <a:t> </a:t>
            </a:r>
            <a:r>
              <a:rPr lang="en-US" dirty="0" err="1">
                <a:latin typeface="Arial Nova"/>
              </a:rPr>
              <a:t>vào</a:t>
            </a:r>
            <a:r>
              <a:rPr lang="en-US" dirty="0">
                <a:latin typeface="Arial Nova"/>
              </a:rPr>
              <a:t> </a:t>
            </a:r>
            <a:r>
              <a:rPr lang="en-US" dirty="0" err="1">
                <a:latin typeface="Arial Nova"/>
              </a:rPr>
              <a:t>trang</a:t>
            </a:r>
            <a:r>
              <a:rPr lang="en-US" dirty="0">
                <a:latin typeface="Arial Nova"/>
              </a:rPr>
              <a:t> web </a:t>
            </a:r>
            <a:r>
              <a:rPr lang="en-US" dirty="0" err="1">
                <a:latin typeface="Arial Nova"/>
              </a:rPr>
              <a:t>và</a:t>
            </a:r>
            <a:r>
              <a:rPr lang="en-US" dirty="0">
                <a:latin typeface="Arial Nova"/>
              </a:rPr>
              <a:t> </a:t>
            </a:r>
            <a:r>
              <a:rPr lang="en-US" dirty="0" err="1">
                <a:latin typeface="Arial Nova"/>
              </a:rPr>
              <a:t>theo</a:t>
            </a:r>
            <a:r>
              <a:rPr lang="en-US" dirty="0">
                <a:latin typeface="Arial Nova"/>
              </a:rPr>
              <a:t> </a:t>
            </a:r>
            <a:r>
              <a:rPr lang="en-US" dirty="0" err="1">
                <a:latin typeface="Arial Nova"/>
              </a:rPr>
              <a:t>dõi</a:t>
            </a:r>
            <a:r>
              <a:rPr lang="en-US" dirty="0">
                <a:latin typeface="Arial Nova"/>
              </a:rPr>
              <a:t> </a:t>
            </a:r>
            <a:r>
              <a:rPr lang="en-US" dirty="0" err="1">
                <a:latin typeface="Arial Nova"/>
              </a:rPr>
              <a:t>trên</a:t>
            </a:r>
            <a:r>
              <a:rPr lang="en-US" dirty="0">
                <a:latin typeface="Arial Nova"/>
              </a:rPr>
              <a:t> Instagram </a:t>
            </a:r>
            <a:r>
              <a:rPr lang="en-US" dirty="0" err="1">
                <a:latin typeface="Arial Nova"/>
              </a:rPr>
              <a:t>cũng</a:t>
            </a:r>
            <a:r>
              <a:rPr lang="en-US" dirty="0">
                <a:latin typeface="Arial Nova"/>
              </a:rPr>
              <a:t> </a:t>
            </a:r>
            <a:r>
              <a:rPr lang="en-US" dirty="0" err="1">
                <a:latin typeface="Arial Nova"/>
              </a:rPr>
              <a:t>như</a:t>
            </a:r>
            <a:r>
              <a:rPr lang="en-US" dirty="0">
                <a:latin typeface="Arial Nova"/>
              </a:rPr>
              <a:t> </a:t>
            </a:r>
            <a:r>
              <a:rPr lang="en-US" dirty="0" err="1">
                <a:latin typeface="Arial Nova"/>
              </a:rPr>
              <a:t>trang</a:t>
            </a:r>
            <a:r>
              <a:rPr lang="en-US" dirty="0">
                <a:latin typeface="Arial Nova"/>
              </a:rPr>
              <a:t> Facebook @eucharisticrevival</a:t>
            </a:r>
          </a:p>
          <a:p>
            <a:pPr algn="ctr"/>
            <a:endParaRPr lang="en-US" dirty="0">
              <a:latin typeface="Arial Nova"/>
            </a:endParaRPr>
          </a:p>
          <a:p>
            <a:pPr algn="ctr"/>
            <a:r>
              <a:rPr lang="en-US" dirty="0">
                <a:latin typeface="Arial Nova"/>
              </a:rPr>
              <a:t>2022-2023: </a:t>
            </a:r>
          </a:p>
          <a:p>
            <a:pPr algn="ctr"/>
            <a:r>
              <a:rPr lang="en-US" dirty="0" err="1">
                <a:latin typeface="Arial Nova"/>
              </a:rPr>
              <a:t>Sống</a:t>
            </a:r>
            <a:r>
              <a:rPr lang="en-US" dirty="0">
                <a:latin typeface="Arial Nova"/>
              </a:rPr>
              <a:t> </a:t>
            </a:r>
            <a:r>
              <a:rPr lang="en-US" dirty="0" err="1">
                <a:latin typeface="Arial Nova"/>
              </a:rPr>
              <a:t>Lại</a:t>
            </a:r>
            <a:r>
              <a:rPr lang="en-US" dirty="0">
                <a:latin typeface="Arial Nova"/>
              </a:rPr>
              <a:t> </a:t>
            </a:r>
            <a:r>
              <a:rPr lang="en-US" dirty="0" err="1">
                <a:latin typeface="Arial Nova"/>
              </a:rPr>
              <a:t>Niềm</a:t>
            </a:r>
            <a:r>
              <a:rPr lang="en-US" dirty="0">
                <a:latin typeface="Arial Nova"/>
              </a:rPr>
              <a:t> Tin </a:t>
            </a:r>
            <a:r>
              <a:rPr lang="en-US" dirty="0" err="1">
                <a:latin typeface="Arial Nova"/>
              </a:rPr>
              <a:t>tại</a:t>
            </a:r>
            <a:r>
              <a:rPr lang="en-US" dirty="0">
                <a:latin typeface="Arial Nova"/>
              </a:rPr>
              <a:t> </a:t>
            </a:r>
            <a:r>
              <a:rPr lang="en-US" dirty="0" err="1">
                <a:latin typeface="Arial Nova"/>
              </a:rPr>
              <a:t>Giáo</a:t>
            </a:r>
            <a:r>
              <a:rPr lang="en-US" dirty="0">
                <a:latin typeface="Arial Nova"/>
              </a:rPr>
              <a:t> </a:t>
            </a:r>
            <a:r>
              <a:rPr lang="en-US" dirty="0" err="1">
                <a:latin typeface="Arial Nova"/>
              </a:rPr>
              <a:t>Phận</a:t>
            </a:r>
            <a:endParaRPr lang="en-US">
              <a:latin typeface="Arial Nova"/>
            </a:endParaRPr>
          </a:p>
          <a:p>
            <a:pPr algn="ctr"/>
            <a:endParaRPr lang="en-US" dirty="0">
              <a:latin typeface="Arial Nova"/>
            </a:endParaRPr>
          </a:p>
          <a:p>
            <a:pPr algn="ctr"/>
            <a:r>
              <a:rPr lang="en-US" dirty="0">
                <a:latin typeface="Arial Nova"/>
              </a:rPr>
              <a:t>2023-2024: </a:t>
            </a:r>
          </a:p>
          <a:p>
            <a:pPr algn="ctr"/>
            <a:r>
              <a:rPr lang="en-US" dirty="0" err="1">
                <a:latin typeface="Arial Nova"/>
              </a:rPr>
              <a:t>Sống</a:t>
            </a:r>
            <a:r>
              <a:rPr lang="en-US" dirty="0">
                <a:latin typeface="Arial Nova"/>
              </a:rPr>
              <a:t> </a:t>
            </a:r>
            <a:r>
              <a:rPr lang="en-US" dirty="0" err="1">
                <a:latin typeface="Arial Nova"/>
              </a:rPr>
              <a:t>Lại</a:t>
            </a:r>
            <a:r>
              <a:rPr lang="en-US" dirty="0">
                <a:latin typeface="Arial Nova"/>
              </a:rPr>
              <a:t> </a:t>
            </a:r>
            <a:r>
              <a:rPr lang="en-US" dirty="0" err="1">
                <a:latin typeface="Arial Nova"/>
              </a:rPr>
              <a:t>Niềm</a:t>
            </a:r>
            <a:r>
              <a:rPr lang="en-US" dirty="0">
                <a:latin typeface="Arial Nova"/>
              </a:rPr>
              <a:t> Tin </a:t>
            </a:r>
            <a:r>
              <a:rPr lang="en-US" dirty="0" err="1">
                <a:latin typeface="Arial Nova"/>
              </a:rPr>
              <a:t>nơi</a:t>
            </a:r>
            <a:r>
              <a:rPr lang="en-US" dirty="0">
                <a:latin typeface="Arial Nova"/>
              </a:rPr>
              <a:t> </a:t>
            </a:r>
            <a:r>
              <a:rPr lang="en-US" dirty="0" err="1">
                <a:latin typeface="Arial Nova"/>
              </a:rPr>
              <a:t>Giáo</a:t>
            </a:r>
            <a:r>
              <a:rPr lang="en-US" dirty="0">
                <a:latin typeface="Arial Nova"/>
              </a:rPr>
              <a:t> </a:t>
            </a:r>
            <a:r>
              <a:rPr lang="en-US" dirty="0" err="1">
                <a:latin typeface="Arial Nova"/>
              </a:rPr>
              <a:t>Xứ</a:t>
            </a:r>
            <a:endParaRPr lang="en-US">
              <a:latin typeface="Arial Nova"/>
            </a:endParaRPr>
          </a:p>
          <a:p>
            <a:pPr algn="ctr"/>
            <a:endParaRPr lang="en-US" dirty="0">
              <a:latin typeface="Arial Nova"/>
            </a:endParaRPr>
          </a:p>
          <a:p>
            <a:pPr algn="ctr"/>
            <a:r>
              <a:rPr lang="en-US" dirty="0">
                <a:latin typeface="Arial Nova"/>
              </a:rPr>
              <a:t>17 – 21/7/2024:</a:t>
            </a:r>
          </a:p>
          <a:p>
            <a:pPr algn="ctr"/>
            <a:r>
              <a:rPr lang="en-US" dirty="0" err="1">
                <a:latin typeface="Arial Nova"/>
              </a:rPr>
              <a:t>Đại</a:t>
            </a:r>
            <a:r>
              <a:rPr lang="en-US" dirty="0">
                <a:latin typeface="Arial Nova"/>
              </a:rPr>
              <a:t> </a:t>
            </a:r>
            <a:r>
              <a:rPr lang="en-US" dirty="0" err="1">
                <a:latin typeface="Arial Nova"/>
              </a:rPr>
              <a:t>Hội</a:t>
            </a:r>
            <a:r>
              <a:rPr lang="en-US" dirty="0">
                <a:latin typeface="Arial Nova"/>
              </a:rPr>
              <a:t> Thánh </a:t>
            </a:r>
            <a:r>
              <a:rPr lang="en-US" dirty="0" err="1">
                <a:latin typeface="Arial Nova"/>
              </a:rPr>
              <a:t>Thể</a:t>
            </a:r>
            <a:r>
              <a:rPr lang="en-US" dirty="0">
                <a:latin typeface="Arial Nova"/>
              </a:rPr>
              <a:t> </a:t>
            </a:r>
            <a:r>
              <a:rPr lang="en-US" dirty="0" err="1">
                <a:latin typeface="Arial Nova"/>
              </a:rPr>
              <a:t>Toàn</a:t>
            </a:r>
            <a:r>
              <a:rPr lang="en-US" dirty="0">
                <a:latin typeface="Arial Nova"/>
              </a:rPr>
              <a:t> Quốc</a:t>
            </a:r>
          </a:p>
          <a:p>
            <a:pPr algn="ctr"/>
            <a:r>
              <a:rPr lang="en-US" dirty="0">
                <a:latin typeface="Arial Nova"/>
              </a:rPr>
              <a:t>Indianapolis, IN</a:t>
            </a:r>
          </a:p>
        </p:txBody>
      </p:sp>
      <p:sp>
        <p:nvSpPr>
          <p:cNvPr id="3" name="TextBox 2">
            <a:extLst>
              <a:ext uri="{FF2B5EF4-FFF2-40B4-BE49-F238E27FC236}">
                <a16:creationId xmlns:a16="http://schemas.microsoft.com/office/drawing/2014/main" id="{CC532724-0D30-A487-99EB-8ADFD107AAB1}"/>
              </a:ext>
            </a:extLst>
          </p:cNvPr>
          <p:cNvSpPr txBox="1"/>
          <p:nvPr/>
        </p:nvSpPr>
        <p:spPr>
          <a:xfrm>
            <a:off x="6685429" y="1676400"/>
            <a:ext cx="5130051" cy="467820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b="1" dirty="0">
                <a:ea typeface="+mn-lt"/>
                <a:cs typeface="+mn-lt"/>
              </a:rPr>
              <a:t>www.veym.net</a:t>
            </a:r>
            <a:endParaRPr lang="en-US" sz="2800" b="1">
              <a:cs typeface="Calibri" panose="020F0502020204030204"/>
            </a:endParaRPr>
          </a:p>
          <a:p>
            <a:pPr algn="ctr"/>
            <a:r>
              <a:rPr lang="en-US" dirty="0"/>
              <a:t>Các </a:t>
            </a:r>
            <a:r>
              <a:rPr lang="en-US" dirty="0" err="1"/>
              <a:t>tài</a:t>
            </a:r>
            <a:r>
              <a:rPr lang="en-US" dirty="0"/>
              <a:t> </a:t>
            </a:r>
            <a:r>
              <a:rPr lang="en-US" dirty="0" err="1"/>
              <a:t>liệu</a:t>
            </a:r>
            <a:r>
              <a:rPr lang="en-US" dirty="0"/>
              <a:t> </a:t>
            </a:r>
            <a:r>
              <a:rPr lang="en-US" dirty="0" err="1"/>
              <a:t>của</a:t>
            </a:r>
            <a:r>
              <a:rPr lang="en-US" dirty="0"/>
              <a:t> TNTTVNHK </a:t>
            </a:r>
            <a:r>
              <a:rPr lang="en-US" dirty="0" err="1"/>
              <a:t>về</a:t>
            </a:r>
            <a:r>
              <a:rPr lang="en-US" dirty="0"/>
              <a:t> </a:t>
            </a:r>
            <a:r>
              <a:rPr lang="en-US" dirty="0" err="1"/>
              <a:t>Chiến</a:t>
            </a:r>
            <a:r>
              <a:rPr lang="en-US" dirty="0"/>
              <a:t> </a:t>
            </a:r>
            <a:r>
              <a:rPr lang="en-US" dirty="0" err="1"/>
              <a:t>Dịch</a:t>
            </a:r>
            <a:r>
              <a:rPr lang="en-US" dirty="0"/>
              <a:t> </a:t>
            </a:r>
            <a:r>
              <a:rPr lang="en-US" dirty="0" err="1"/>
              <a:t>Sống</a:t>
            </a:r>
            <a:r>
              <a:rPr lang="en-US" dirty="0"/>
              <a:t> </a:t>
            </a:r>
            <a:r>
              <a:rPr lang="en-US" dirty="0" err="1"/>
              <a:t>Lại</a:t>
            </a:r>
            <a:r>
              <a:rPr lang="en-US" dirty="0"/>
              <a:t> </a:t>
            </a:r>
            <a:r>
              <a:rPr lang="en-US" dirty="0" err="1"/>
              <a:t>Niềm</a:t>
            </a:r>
            <a:r>
              <a:rPr lang="en-US" dirty="0"/>
              <a:t> Tin Thánh </a:t>
            </a:r>
            <a:r>
              <a:rPr lang="en-US" dirty="0" err="1"/>
              <a:t>Thể</a:t>
            </a:r>
            <a:r>
              <a:rPr lang="en-US" dirty="0"/>
              <a:t> </a:t>
            </a:r>
            <a:r>
              <a:rPr lang="en-US" dirty="0" err="1"/>
              <a:t>sẽ</a:t>
            </a:r>
            <a:r>
              <a:rPr lang="en-US" dirty="0"/>
              <a:t> </a:t>
            </a:r>
            <a:r>
              <a:rPr lang="en-US" dirty="0" err="1"/>
              <a:t>được</a:t>
            </a:r>
            <a:r>
              <a:rPr lang="en-US" dirty="0"/>
              <a:t> chia </a:t>
            </a:r>
            <a:r>
              <a:rPr lang="en-US" dirty="0" err="1"/>
              <a:t>sẻ</a:t>
            </a:r>
            <a:r>
              <a:rPr lang="en-US" dirty="0"/>
              <a:t> </a:t>
            </a:r>
            <a:r>
              <a:rPr lang="en-US" dirty="0" err="1"/>
              <a:t>tại</a:t>
            </a:r>
            <a:r>
              <a:rPr lang="en-US" dirty="0"/>
              <a:t> www.veym.net. Xin </a:t>
            </a:r>
            <a:r>
              <a:rPr lang="en-US" dirty="0" err="1"/>
              <a:t>theo</a:t>
            </a:r>
            <a:r>
              <a:rPr lang="en-US" dirty="0"/>
              <a:t> </a:t>
            </a:r>
            <a:r>
              <a:rPr lang="en-US" dirty="0" err="1"/>
              <a:t>dõi</a:t>
            </a:r>
            <a:r>
              <a:rPr lang="en-US" dirty="0"/>
              <a:t> </a:t>
            </a:r>
            <a:r>
              <a:rPr lang="en-US" dirty="0" err="1"/>
              <a:t>trên</a:t>
            </a:r>
            <a:r>
              <a:rPr lang="en-US" dirty="0"/>
              <a:t> </a:t>
            </a:r>
            <a:r>
              <a:rPr lang="en-US" dirty="0" err="1"/>
              <a:t>các</a:t>
            </a:r>
            <a:r>
              <a:rPr lang="en-US" dirty="0"/>
              <a:t> </a:t>
            </a:r>
            <a:r>
              <a:rPr lang="en-US" dirty="0" err="1"/>
              <a:t>phương</a:t>
            </a:r>
            <a:r>
              <a:rPr lang="en-US" dirty="0"/>
              <a:t> </a:t>
            </a:r>
            <a:r>
              <a:rPr lang="en-US" dirty="0" err="1"/>
              <a:t>tiện</a:t>
            </a:r>
            <a:r>
              <a:rPr lang="en-US" dirty="0"/>
              <a:t> </a:t>
            </a:r>
            <a:r>
              <a:rPr lang="en-US" dirty="0" err="1"/>
              <a:t>truyền</a:t>
            </a:r>
            <a:r>
              <a:rPr lang="en-US" dirty="0"/>
              <a:t> </a:t>
            </a:r>
            <a:r>
              <a:rPr lang="en-US" dirty="0" err="1"/>
              <a:t>thông</a:t>
            </a:r>
            <a:r>
              <a:rPr lang="en-US" dirty="0"/>
              <a:t> </a:t>
            </a:r>
            <a:r>
              <a:rPr lang="en-US" dirty="0" err="1"/>
              <a:t>chính</a:t>
            </a:r>
            <a:r>
              <a:rPr lang="en-US" dirty="0"/>
              <a:t> </a:t>
            </a:r>
            <a:r>
              <a:rPr lang="en-US" dirty="0" err="1"/>
              <a:t>thức</a:t>
            </a:r>
            <a:r>
              <a:rPr lang="en-US" dirty="0"/>
              <a:t> </a:t>
            </a:r>
            <a:r>
              <a:rPr lang="en-US" dirty="0" err="1"/>
              <a:t>của</a:t>
            </a:r>
            <a:r>
              <a:rPr lang="en-US" dirty="0"/>
              <a:t> Phong </a:t>
            </a:r>
            <a:r>
              <a:rPr lang="en-US" dirty="0" err="1"/>
              <a:t>Trào</a:t>
            </a:r>
            <a:r>
              <a:rPr lang="en-US" dirty="0"/>
              <a:t> </a:t>
            </a:r>
            <a:r>
              <a:rPr lang="en-US" dirty="0" err="1"/>
              <a:t>để</a:t>
            </a:r>
            <a:r>
              <a:rPr lang="en-US" dirty="0"/>
              <a:t> </a:t>
            </a:r>
            <a:r>
              <a:rPr lang="en-US" dirty="0" err="1"/>
              <a:t>biết</a:t>
            </a:r>
            <a:r>
              <a:rPr lang="en-US" dirty="0"/>
              <a:t> </a:t>
            </a:r>
            <a:r>
              <a:rPr lang="en-US" dirty="0" err="1"/>
              <a:t>thêm</a:t>
            </a:r>
            <a:r>
              <a:rPr lang="en-US" dirty="0"/>
              <a:t> chi </a:t>
            </a:r>
            <a:r>
              <a:rPr lang="en-US" dirty="0" err="1"/>
              <a:t>tiết</a:t>
            </a:r>
            <a:r>
              <a:rPr lang="en-US" dirty="0"/>
              <a:t>. </a:t>
            </a:r>
            <a:r>
              <a:rPr lang="en-US" dirty="0" err="1"/>
              <a:t>Đừng</a:t>
            </a:r>
            <a:r>
              <a:rPr lang="en-US" dirty="0"/>
              <a:t> </a:t>
            </a:r>
            <a:r>
              <a:rPr lang="en-US" dirty="0" err="1"/>
              <a:t>quên</a:t>
            </a:r>
            <a:r>
              <a:rPr lang="en-US" dirty="0"/>
              <a:t> tag @veym.usa.tntt </a:t>
            </a:r>
            <a:r>
              <a:rPr lang="en-US" dirty="0" err="1"/>
              <a:t>để</a:t>
            </a:r>
            <a:r>
              <a:rPr lang="en-US" dirty="0"/>
              <a:t> chia </a:t>
            </a:r>
            <a:r>
              <a:rPr lang="en-US" dirty="0" err="1"/>
              <a:t>sẻ</a:t>
            </a:r>
            <a:r>
              <a:rPr lang="en-US" dirty="0"/>
              <a:t> </a:t>
            </a:r>
            <a:r>
              <a:rPr lang="en-US" dirty="0" err="1"/>
              <a:t>cách</a:t>
            </a:r>
            <a:r>
              <a:rPr lang="en-US" dirty="0"/>
              <a:t> </a:t>
            </a:r>
            <a:r>
              <a:rPr lang="en-US" dirty="0" err="1"/>
              <a:t>bạn</a:t>
            </a:r>
            <a:r>
              <a:rPr lang="en-US" dirty="0"/>
              <a:t> </a:t>
            </a:r>
            <a:r>
              <a:rPr lang="en-US" dirty="0" err="1"/>
              <a:t>Sống</a:t>
            </a:r>
            <a:r>
              <a:rPr lang="en-US" dirty="0"/>
              <a:t> </a:t>
            </a:r>
            <a:r>
              <a:rPr lang="en-US" dirty="0" err="1"/>
              <a:t>Ngày</a:t>
            </a:r>
            <a:r>
              <a:rPr lang="en-US" dirty="0"/>
              <a:t> Thánh </a:t>
            </a:r>
            <a:r>
              <a:rPr lang="en-US" dirty="0" err="1"/>
              <a:t>Thể</a:t>
            </a:r>
            <a:r>
              <a:rPr lang="en-US" dirty="0"/>
              <a:t>.</a:t>
            </a:r>
          </a:p>
          <a:p>
            <a:pPr algn="ctr"/>
            <a:endParaRPr lang="en-US" dirty="0">
              <a:cs typeface="Calibri" panose="020F0502020204030204"/>
            </a:endParaRPr>
          </a:p>
          <a:p>
            <a:pPr algn="ctr"/>
            <a:r>
              <a:rPr lang="en-US" i="1" dirty="0">
                <a:ea typeface="+mn-lt"/>
                <a:cs typeface="+mn-lt"/>
              </a:rPr>
              <a:t>2022-2023: Quay </a:t>
            </a:r>
            <a:r>
              <a:rPr lang="en-US" i="1" dirty="0" err="1">
                <a:ea typeface="+mn-lt"/>
                <a:cs typeface="+mn-lt"/>
              </a:rPr>
              <a:t>Về</a:t>
            </a:r>
            <a:r>
              <a:rPr lang="en-US" i="1" dirty="0">
                <a:ea typeface="+mn-lt"/>
                <a:cs typeface="+mn-lt"/>
              </a:rPr>
              <a:t> </a:t>
            </a:r>
            <a:r>
              <a:rPr lang="en-US" i="1" dirty="0" err="1">
                <a:ea typeface="+mn-lt"/>
                <a:cs typeface="+mn-lt"/>
              </a:rPr>
              <a:t>Nguồn</a:t>
            </a:r>
            <a:r>
              <a:rPr lang="en-US" i="1" dirty="0">
                <a:ea typeface="+mn-lt"/>
                <a:cs typeface="+mn-lt"/>
              </a:rPr>
              <a:t> </a:t>
            </a:r>
            <a:r>
              <a:rPr lang="en-US" i="1" dirty="0" err="1">
                <a:ea typeface="+mn-lt"/>
                <a:cs typeface="+mn-lt"/>
              </a:rPr>
              <a:t>Cội</a:t>
            </a:r>
            <a:endParaRPr lang="en-US" dirty="0" err="1"/>
          </a:p>
          <a:p>
            <a:pPr algn="ctr"/>
            <a:endParaRPr lang="en-US" i="1" dirty="0">
              <a:ea typeface="+mn-lt"/>
              <a:cs typeface="+mn-lt"/>
            </a:endParaRPr>
          </a:p>
          <a:p>
            <a:pPr algn="ctr"/>
            <a:r>
              <a:rPr lang="en-US" dirty="0">
                <a:ea typeface="+mn-lt"/>
                <a:cs typeface="+mn-lt"/>
              </a:rPr>
              <a:t>2023-2024: </a:t>
            </a:r>
            <a:r>
              <a:rPr lang="en-US" dirty="0" err="1">
                <a:ea typeface="+mn-lt"/>
                <a:cs typeface="+mn-lt"/>
              </a:rPr>
              <a:t>Đồng</a:t>
            </a:r>
            <a:r>
              <a:rPr lang="en-US" dirty="0">
                <a:ea typeface="+mn-lt"/>
                <a:cs typeface="+mn-lt"/>
              </a:rPr>
              <a:t> </a:t>
            </a:r>
            <a:r>
              <a:rPr lang="en-US" dirty="0" err="1">
                <a:ea typeface="+mn-lt"/>
                <a:cs typeface="+mn-lt"/>
              </a:rPr>
              <a:t>Hành</a:t>
            </a:r>
            <a:r>
              <a:rPr lang="en-US" dirty="0">
                <a:ea typeface="+mn-lt"/>
                <a:cs typeface="+mn-lt"/>
              </a:rPr>
              <a:t> </a:t>
            </a:r>
            <a:r>
              <a:rPr lang="en-US" dirty="0" err="1">
                <a:ea typeface="+mn-lt"/>
                <a:cs typeface="+mn-lt"/>
              </a:rPr>
              <a:t>cùng</a:t>
            </a:r>
            <a:r>
              <a:rPr lang="en-US" dirty="0">
                <a:ea typeface="+mn-lt"/>
                <a:cs typeface="+mn-lt"/>
              </a:rPr>
              <a:t> </a:t>
            </a:r>
            <a:r>
              <a:rPr lang="en-US" dirty="0" err="1">
                <a:ea typeface="+mn-lt"/>
                <a:cs typeface="+mn-lt"/>
              </a:rPr>
              <a:t>Giáo</a:t>
            </a:r>
            <a:r>
              <a:rPr lang="en-US" dirty="0">
                <a:ea typeface="+mn-lt"/>
                <a:cs typeface="+mn-lt"/>
              </a:rPr>
              <a:t> </a:t>
            </a:r>
            <a:r>
              <a:rPr lang="en-US" dirty="0" err="1">
                <a:ea typeface="+mn-lt"/>
                <a:cs typeface="+mn-lt"/>
              </a:rPr>
              <a:t>Hội</a:t>
            </a:r>
            <a:endParaRPr lang="en-US" dirty="0" err="1"/>
          </a:p>
          <a:p>
            <a:pPr algn="ctr"/>
            <a:endParaRPr lang="en-US" dirty="0">
              <a:ea typeface="+mn-lt"/>
              <a:cs typeface="+mn-lt"/>
            </a:endParaRPr>
          </a:p>
          <a:p>
            <a:pPr algn="ctr"/>
            <a:r>
              <a:rPr lang="en-US" i="1" dirty="0">
                <a:ea typeface="+mn-lt"/>
                <a:cs typeface="+mn-lt"/>
              </a:rPr>
              <a:t>2024-2025: </a:t>
            </a:r>
            <a:endParaRPr lang="en-US" dirty="0">
              <a:ea typeface="+mn-lt"/>
              <a:cs typeface="+mn-lt"/>
            </a:endParaRPr>
          </a:p>
          <a:p>
            <a:pPr algn="ctr"/>
            <a:r>
              <a:rPr lang="en-US" i="1" dirty="0" err="1">
                <a:ea typeface="+mn-lt"/>
                <a:cs typeface="+mn-lt"/>
              </a:rPr>
              <a:t>Đại</a:t>
            </a:r>
            <a:r>
              <a:rPr lang="en-US" i="1" dirty="0">
                <a:ea typeface="+mn-lt"/>
                <a:cs typeface="+mn-lt"/>
              </a:rPr>
              <a:t> </a:t>
            </a:r>
            <a:r>
              <a:rPr lang="en-US" i="1" dirty="0" err="1">
                <a:ea typeface="+mn-lt"/>
                <a:cs typeface="+mn-lt"/>
              </a:rPr>
              <a:t>Hội</a:t>
            </a:r>
            <a:r>
              <a:rPr lang="en-US" i="1" dirty="0">
                <a:ea typeface="+mn-lt"/>
                <a:cs typeface="+mn-lt"/>
              </a:rPr>
              <a:t> Thánh </a:t>
            </a:r>
            <a:r>
              <a:rPr lang="en-US" i="1" dirty="0" err="1">
                <a:ea typeface="+mn-lt"/>
                <a:cs typeface="+mn-lt"/>
              </a:rPr>
              <a:t>Thể</a:t>
            </a:r>
            <a:r>
              <a:rPr lang="en-US" i="1" dirty="0">
                <a:ea typeface="+mn-lt"/>
                <a:cs typeface="+mn-lt"/>
              </a:rPr>
              <a:t> </a:t>
            </a:r>
            <a:r>
              <a:rPr lang="en-US" i="1" dirty="0" err="1">
                <a:ea typeface="+mn-lt"/>
                <a:cs typeface="+mn-lt"/>
              </a:rPr>
              <a:t>Toàn</a:t>
            </a:r>
            <a:r>
              <a:rPr lang="en-US" i="1" dirty="0">
                <a:ea typeface="+mn-lt"/>
                <a:cs typeface="+mn-lt"/>
              </a:rPr>
              <a:t> Quốc </a:t>
            </a:r>
            <a:endParaRPr lang="en-US">
              <a:ea typeface="+mn-lt"/>
              <a:cs typeface="+mn-lt"/>
            </a:endParaRPr>
          </a:p>
          <a:p>
            <a:pPr algn="ctr"/>
            <a:r>
              <a:rPr lang="en-US" i="1" dirty="0">
                <a:ea typeface="+mn-lt"/>
                <a:cs typeface="+mn-lt"/>
              </a:rPr>
              <a:t>“</a:t>
            </a:r>
            <a:r>
              <a:rPr lang="en-US" i="1" dirty="0" err="1">
                <a:ea typeface="+mn-lt"/>
                <a:cs typeface="+mn-lt"/>
              </a:rPr>
              <a:t>Chứng</a:t>
            </a:r>
            <a:r>
              <a:rPr lang="en-US" i="1" dirty="0">
                <a:ea typeface="+mn-lt"/>
                <a:cs typeface="+mn-lt"/>
              </a:rPr>
              <a:t> </a:t>
            </a:r>
            <a:r>
              <a:rPr lang="en-US" i="1" dirty="0" err="1">
                <a:ea typeface="+mn-lt"/>
                <a:cs typeface="+mn-lt"/>
              </a:rPr>
              <a:t>Nhân</a:t>
            </a:r>
            <a:r>
              <a:rPr lang="en-US" i="1" dirty="0">
                <a:ea typeface="+mn-lt"/>
                <a:cs typeface="+mn-lt"/>
              </a:rPr>
              <a:t> </a:t>
            </a:r>
            <a:r>
              <a:rPr lang="en-US" i="1" dirty="0" err="1">
                <a:ea typeface="+mn-lt"/>
                <a:cs typeface="+mn-lt"/>
              </a:rPr>
              <a:t>và</a:t>
            </a:r>
            <a:r>
              <a:rPr lang="en-US" i="1" dirty="0">
                <a:ea typeface="+mn-lt"/>
                <a:cs typeface="+mn-lt"/>
              </a:rPr>
              <a:t> </a:t>
            </a:r>
            <a:r>
              <a:rPr lang="en-US" i="1" dirty="0" err="1">
                <a:ea typeface="+mn-lt"/>
                <a:cs typeface="+mn-lt"/>
              </a:rPr>
              <a:t>Truyền</a:t>
            </a:r>
            <a:r>
              <a:rPr lang="en-US" i="1" dirty="0">
                <a:ea typeface="+mn-lt"/>
                <a:cs typeface="+mn-lt"/>
              </a:rPr>
              <a:t> </a:t>
            </a:r>
            <a:r>
              <a:rPr lang="en-US" i="1" dirty="0" err="1">
                <a:ea typeface="+mn-lt"/>
                <a:cs typeface="+mn-lt"/>
              </a:rPr>
              <a:t>Giáo</a:t>
            </a:r>
            <a:r>
              <a:rPr lang="en-US" i="1" dirty="0">
                <a:ea typeface="+mn-lt"/>
                <a:cs typeface="+mn-lt"/>
              </a:rPr>
              <a:t>”</a:t>
            </a:r>
            <a:endParaRPr lang="en-US">
              <a:cs typeface="Calibri"/>
            </a:endParaRPr>
          </a:p>
          <a:p>
            <a:pPr algn="ctr"/>
            <a:endParaRPr lang="en-US" dirty="0">
              <a:cs typeface="Calibri" panose="020F0502020204030204"/>
            </a:endParaRPr>
          </a:p>
        </p:txBody>
      </p:sp>
      <p:pic>
        <p:nvPicPr>
          <p:cNvPr id="4" name="Picture 4" descr="Icon&#10;&#10;Description automatically generated">
            <a:extLst>
              <a:ext uri="{FF2B5EF4-FFF2-40B4-BE49-F238E27FC236}">
                <a16:creationId xmlns:a16="http://schemas.microsoft.com/office/drawing/2014/main" id="{18933E7F-B546-0D04-B3A4-93D83FC46919}"/>
              </a:ext>
            </a:extLst>
          </p:cNvPr>
          <p:cNvPicPr>
            <a:picLocks noChangeAspect="1"/>
          </p:cNvPicPr>
          <p:nvPr/>
        </p:nvPicPr>
        <p:blipFill>
          <a:blip r:embed="rId2"/>
          <a:stretch>
            <a:fillRect/>
          </a:stretch>
        </p:blipFill>
        <p:spPr>
          <a:xfrm>
            <a:off x="8556812" y="318684"/>
            <a:ext cx="1219200" cy="1222807"/>
          </a:xfrm>
          <a:prstGeom prst="rect">
            <a:avLst/>
          </a:prstGeom>
        </p:spPr>
      </p:pic>
      <p:pic>
        <p:nvPicPr>
          <p:cNvPr id="5" name="Picture 5">
            <a:extLst>
              <a:ext uri="{FF2B5EF4-FFF2-40B4-BE49-F238E27FC236}">
                <a16:creationId xmlns:a16="http://schemas.microsoft.com/office/drawing/2014/main" id="{2F05E1B1-D77B-EFC6-7834-A31C02E184FE}"/>
              </a:ext>
            </a:extLst>
          </p:cNvPr>
          <p:cNvPicPr>
            <a:picLocks noChangeAspect="1"/>
          </p:cNvPicPr>
          <p:nvPr/>
        </p:nvPicPr>
        <p:blipFill>
          <a:blip r:embed="rId3"/>
          <a:stretch>
            <a:fillRect/>
          </a:stretch>
        </p:blipFill>
        <p:spPr>
          <a:xfrm>
            <a:off x="1833282" y="575337"/>
            <a:ext cx="2743200" cy="888797"/>
          </a:xfrm>
          <a:prstGeom prst="rect">
            <a:avLst/>
          </a:prstGeom>
        </p:spPr>
      </p:pic>
    </p:spTree>
    <p:extLst>
      <p:ext uri="{BB962C8B-B14F-4D97-AF65-F5344CB8AC3E}">
        <p14:creationId xmlns:p14="http://schemas.microsoft.com/office/powerpoint/2010/main" val="248416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2611B47-5115-FDD4-96E5-33D5BEC49559}"/>
              </a:ext>
            </a:extLst>
          </p:cNvPr>
          <p:cNvSpPr txBox="1"/>
          <p:nvPr/>
        </p:nvSpPr>
        <p:spPr>
          <a:xfrm>
            <a:off x="835959" y="1676400"/>
            <a:ext cx="4726641" cy="449353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b="1" dirty="0">
                <a:latin typeface="YACgETiWKS8 0"/>
              </a:rPr>
              <a:t>www.eucharisticrevival.org</a:t>
            </a:r>
            <a:endParaRPr lang="en-US" sz="2800" b="1">
              <a:cs typeface="Calibri"/>
            </a:endParaRPr>
          </a:p>
          <a:p>
            <a:pPr algn="ctr"/>
            <a:r>
              <a:rPr lang="en-US" sz="2000" dirty="0">
                <a:ea typeface="+mn-lt"/>
                <a:cs typeface="+mn-lt"/>
              </a:rPr>
              <a:t>For more information on the National Eucharistic Revival, visit their website and follow along on their Instagram and Facebook Page (@eucharisticrevival). </a:t>
            </a:r>
            <a:endParaRPr lang="en-US" sz="2000" dirty="0">
              <a:cs typeface="Calibri"/>
            </a:endParaRPr>
          </a:p>
          <a:p>
            <a:pPr algn="ctr"/>
            <a:endParaRPr lang="en-US" sz="2000" dirty="0">
              <a:ea typeface="+mn-lt"/>
              <a:cs typeface="+mn-lt"/>
            </a:endParaRPr>
          </a:p>
          <a:p>
            <a:pPr algn="ctr"/>
            <a:r>
              <a:rPr lang="en-US" sz="2000" dirty="0">
                <a:ea typeface="+mn-lt"/>
                <a:cs typeface="+mn-lt"/>
              </a:rPr>
              <a:t>2022-2023: Year of Diocesan Revival</a:t>
            </a:r>
            <a:endParaRPr lang="en-US" sz="2000" dirty="0">
              <a:cs typeface="Calibri"/>
            </a:endParaRPr>
          </a:p>
          <a:p>
            <a:pPr algn="ctr"/>
            <a:endParaRPr lang="en-US" sz="2000" dirty="0">
              <a:ea typeface="+mn-lt"/>
              <a:cs typeface="+mn-lt"/>
            </a:endParaRPr>
          </a:p>
          <a:p>
            <a:pPr algn="ctr"/>
            <a:r>
              <a:rPr lang="en-US" sz="2000" dirty="0">
                <a:ea typeface="+mn-lt"/>
                <a:cs typeface="+mn-lt"/>
              </a:rPr>
              <a:t>2023-2024: Year of Parish Revival</a:t>
            </a:r>
          </a:p>
          <a:p>
            <a:pPr algn="ctr"/>
            <a:endParaRPr lang="en-US" sz="2000" dirty="0">
              <a:cs typeface="Calibri"/>
            </a:endParaRPr>
          </a:p>
          <a:p>
            <a:pPr algn="ctr"/>
            <a:r>
              <a:rPr lang="en-US" sz="2000" dirty="0">
                <a:ea typeface="+mn-lt"/>
                <a:cs typeface="+mn-lt"/>
              </a:rPr>
              <a:t>July 17-21, 2024: </a:t>
            </a:r>
            <a:endParaRPr lang="en-US" sz="2000" dirty="0">
              <a:cs typeface="Calibri"/>
            </a:endParaRPr>
          </a:p>
          <a:p>
            <a:pPr algn="ctr"/>
            <a:r>
              <a:rPr lang="en-US" sz="2000" dirty="0">
                <a:ea typeface="+mn-lt"/>
                <a:cs typeface="+mn-lt"/>
              </a:rPr>
              <a:t>National Eucharistic Congress</a:t>
            </a:r>
            <a:endParaRPr lang="en-US" sz="2000" dirty="0">
              <a:cs typeface="Calibri"/>
            </a:endParaRPr>
          </a:p>
          <a:p>
            <a:pPr algn="ctr"/>
            <a:r>
              <a:rPr lang="en-US" sz="2000" dirty="0">
                <a:ea typeface="+mn-lt"/>
                <a:cs typeface="+mn-lt"/>
              </a:rPr>
              <a:t>Indianapolis, IN</a:t>
            </a:r>
          </a:p>
          <a:p>
            <a:pPr algn="ctr"/>
            <a:endParaRPr lang="en-US" dirty="0">
              <a:latin typeface="Arial Nova"/>
            </a:endParaRPr>
          </a:p>
        </p:txBody>
      </p:sp>
      <p:sp>
        <p:nvSpPr>
          <p:cNvPr id="3" name="TextBox 2">
            <a:extLst>
              <a:ext uri="{FF2B5EF4-FFF2-40B4-BE49-F238E27FC236}">
                <a16:creationId xmlns:a16="http://schemas.microsoft.com/office/drawing/2014/main" id="{CC532724-0D30-A487-99EB-8ADFD107AAB1}"/>
              </a:ext>
            </a:extLst>
          </p:cNvPr>
          <p:cNvSpPr txBox="1"/>
          <p:nvPr/>
        </p:nvSpPr>
        <p:spPr>
          <a:xfrm>
            <a:off x="6685429" y="1676400"/>
            <a:ext cx="5130051" cy="507831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b="1" dirty="0">
                <a:ea typeface="+mn-lt"/>
                <a:cs typeface="+mn-lt"/>
              </a:rPr>
              <a:t>www.veym.net</a:t>
            </a:r>
            <a:endParaRPr lang="en-US" sz="2800" b="1">
              <a:cs typeface="Calibri" panose="020F0502020204030204"/>
            </a:endParaRPr>
          </a:p>
          <a:p>
            <a:pPr algn="ctr"/>
            <a:r>
              <a:rPr lang="en-US" sz="2000" dirty="0">
                <a:ea typeface="+mn-lt"/>
                <a:cs typeface="+mn-lt"/>
              </a:rPr>
              <a:t>VEYM Eucharistic Revival resources and initiatives are available at www.veym.net. Follow our social media for more! Don't forget to tag us (@veym.usa.tntt) when you share ways you are living a Eucharistic Day!</a:t>
            </a:r>
            <a:endParaRPr lang="en-US" sz="2000" dirty="0">
              <a:cs typeface="Calibri"/>
            </a:endParaRPr>
          </a:p>
          <a:p>
            <a:pPr algn="ctr"/>
            <a:endParaRPr lang="en-US" sz="2000" dirty="0">
              <a:ea typeface="+mn-lt"/>
              <a:cs typeface="+mn-lt"/>
            </a:endParaRPr>
          </a:p>
          <a:p>
            <a:pPr algn="ctr"/>
            <a:r>
              <a:rPr lang="en-US" sz="2000" i="1" dirty="0">
                <a:ea typeface="+mn-lt"/>
                <a:cs typeface="+mn-lt"/>
              </a:rPr>
              <a:t>2022-2023: Back to the Source</a:t>
            </a:r>
            <a:endParaRPr lang="en-US" sz="2000">
              <a:cs typeface="Calibri" panose="020F0502020204030204"/>
            </a:endParaRPr>
          </a:p>
          <a:p>
            <a:pPr algn="ctr"/>
            <a:endParaRPr lang="en-US" sz="2000" i="1" dirty="0">
              <a:ea typeface="+mn-lt"/>
              <a:cs typeface="+mn-lt"/>
            </a:endParaRPr>
          </a:p>
          <a:p>
            <a:pPr algn="ctr"/>
            <a:r>
              <a:rPr lang="en-US" sz="2000" i="1" dirty="0">
                <a:ea typeface="+mn-lt"/>
                <a:cs typeface="+mn-lt"/>
              </a:rPr>
              <a:t>2023-2024: Journey with the Church</a:t>
            </a:r>
            <a:endParaRPr lang="en-US" sz="2000" dirty="0">
              <a:ea typeface="+mn-lt"/>
              <a:cs typeface="+mn-lt"/>
            </a:endParaRPr>
          </a:p>
          <a:p>
            <a:pPr algn="ctr"/>
            <a:endParaRPr lang="en-US" sz="2000" i="1" dirty="0">
              <a:cs typeface="Calibri"/>
            </a:endParaRPr>
          </a:p>
          <a:p>
            <a:pPr algn="ctr"/>
            <a:r>
              <a:rPr lang="en-US" sz="2000" i="1" dirty="0">
                <a:ea typeface="+mn-lt"/>
                <a:cs typeface="+mn-lt"/>
              </a:rPr>
              <a:t>2024-2025: </a:t>
            </a:r>
            <a:endParaRPr lang="en-US" sz="2000" dirty="0">
              <a:ea typeface="+mn-lt"/>
              <a:cs typeface="+mn-lt"/>
            </a:endParaRPr>
          </a:p>
          <a:p>
            <a:pPr algn="ctr"/>
            <a:r>
              <a:rPr lang="en-US" sz="2000" i="1" dirty="0">
                <a:ea typeface="+mn-lt"/>
                <a:cs typeface="+mn-lt"/>
              </a:rPr>
              <a:t>Be a Witness &amp; Evangelize</a:t>
            </a:r>
            <a:endParaRPr lang="en-US" sz="2000" dirty="0">
              <a:cs typeface="Calibri"/>
            </a:endParaRPr>
          </a:p>
          <a:p>
            <a:pPr algn="ctr"/>
            <a:r>
              <a:rPr lang="en-US" sz="2000" i="1" dirty="0">
                <a:ea typeface="+mn-lt"/>
                <a:cs typeface="+mn-lt"/>
              </a:rPr>
              <a:t>National Eucharistic Congress</a:t>
            </a:r>
            <a:endParaRPr lang="en-US" sz="2000" dirty="0">
              <a:cs typeface="Calibri"/>
            </a:endParaRPr>
          </a:p>
          <a:p>
            <a:pPr algn="ctr"/>
            <a:endParaRPr lang="en-US" i="1" dirty="0">
              <a:cs typeface="Calibri"/>
            </a:endParaRPr>
          </a:p>
          <a:p>
            <a:pPr algn="ctr"/>
            <a:endParaRPr lang="en-US" dirty="0">
              <a:cs typeface="Calibri" panose="020F0502020204030204"/>
            </a:endParaRPr>
          </a:p>
        </p:txBody>
      </p:sp>
      <p:pic>
        <p:nvPicPr>
          <p:cNvPr id="4" name="Picture 4" descr="Icon&#10;&#10;Description automatically generated">
            <a:extLst>
              <a:ext uri="{FF2B5EF4-FFF2-40B4-BE49-F238E27FC236}">
                <a16:creationId xmlns:a16="http://schemas.microsoft.com/office/drawing/2014/main" id="{18933E7F-B546-0D04-B3A4-93D83FC46919}"/>
              </a:ext>
            </a:extLst>
          </p:cNvPr>
          <p:cNvPicPr>
            <a:picLocks noChangeAspect="1"/>
          </p:cNvPicPr>
          <p:nvPr/>
        </p:nvPicPr>
        <p:blipFill>
          <a:blip r:embed="rId2"/>
          <a:stretch>
            <a:fillRect/>
          </a:stretch>
        </p:blipFill>
        <p:spPr>
          <a:xfrm>
            <a:off x="8556812" y="318684"/>
            <a:ext cx="1219200" cy="1222807"/>
          </a:xfrm>
          <a:prstGeom prst="rect">
            <a:avLst/>
          </a:prstGeom>
        </p:spPr>
      </p:pic>
      <p:pic>
        <p:nvPicPr>
          <p:cNvPr id="5" name="Picture 5">
            <a:extLst>
              <a:ext uri="{FF2B5EF4-FFF2-40B4-BE49-F238E27FC236}">
                <a16:creationId xmlns:a16="http://schemas.microsoft.com/office/drawing/2014/main" id="{2F05E1B1-D77B-EFC6-7834-A31C02E184FE}"/>
              </a:ext>
            </a:extLst>
          </p:cNvPr>
          <p:cNvPicPr>
            <a:picLocks noChangeAspect="1"/>
          </p:cNvPicPr>
          <p:nvPr/>
        </p:nvPicPr>
        <p:blipFill>
          <a:blip r:embed="rId3"/>
          <a:stretch>
            <a:fillRect/>
          </a:stretch>
        </p:blipFill>
        <p:spPr>
          <a:xfrm>
            <a:off x="1833282" y="575337"/>
            <a:ext cx="2743200" cy="888797"/>
          </a:xfrm>
          <a:prstGeom prst="rect">
            <a:avLst/>
          </a:prstGeom>
        </p:spPr>
      </p:pic>
    </p:spTree>
    <p:extLst>
      <p:ext uri="{BB962C8B-B14F-4D97-AF65-F5344CB8AC3E}">
        <p14:creationId xmlns:p14="http://schemas.microsoft.com/office/powerpoint/2010/main" val="26404690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934420F-335C-E003-C116-D8303B03E501}"/>
              </a:ext>
            </a:extLst>
          </p:cNvPr>
          <p:cNvSpPr>
            <a:spLocks noGrp="1"/>
          </p:cNvSpPr>
          <p:nvPr>
            <p:ph type="title"/>
          </p:nvPr>
        </p:nvSpPr>
        <p:spPr>
          <a:xfrm>
            <a:off x="1281952" y="283332"/>
            <a:ext cx="9895951" cy="1033669"/>
          </a:xfrm>
        </p:spPr>
        <p:txBody>
          <a:bodyPr>
            <a:normAutofit fontScale="90000"/>
          </a:bodyPr>
          <a:lstStyle/>
          <a:p>
            <a:pPr algn="ctr"/>
            <a:r>
              <a:rPr lang="en-US" sz="4800" b="1" dirty="0">
                <a:solidFill>
                  <a:srgbClr val="FFFFFF"/>
                </a:solidFill>
                <a:cs typeface="Calibri Light"/>
              </a:rPr>
              <a:t>Like us! Follow us! Tag us!</a:t>
            </a:r>
            <a:br>
              <a:rPr lang="en-US" sz="4800" b="1" dirty="0">
                <a:solidFill>
                  <a:srgbClr val="FFFFFF"/>
                </a:solidFill>
                <a:cs typeface="Calibri Light"/>
              </a:rPr>
            </a:br>
            <a:r>
              <a:rPr lang="en-US" sz="4800" b="1" dirty="0">
                <a:solidFill>
                  <a:srgbClr val="FFFFFF"/>
                </a:solidFill>
                <a:cs typeface="Calibri Light"/>
              </a:rPr>
              <a:t>@veym.usa.tntt</a:t>
            </a:r>
          </a:p>
        </p:txBody>
      </p:sp>
      <p:sp>
        <p:nvSpPr>
          <p:cNvPr id="3" name="Content Placeholder 2">
            <a:extLst>
              <a:ext uri="{FF2B5EF4-FFF2-40B4-BE49-F238E27FC236}">
                <a16:creationId xmlns:a16="http://schemas.microsoft.com/office/drawing/2014/main" id="{75807AA5-E338-A52E-4571-FB31BF70D320}"/>
              </a:ext>
            </a:extLst>
          </p:cNvPr>
          <p:cNvSpPr>
            <a:spLocks noGrp="1"/>
          </p:cNvSpPr>
          <p:nvPr>
            <p:ph idx="1"/>
          </p:nvPr>
        </p:nvSpPr>
        <p:spPr>
          <a:xfrm>
            <a:off x="1371599" y="5657550"/>
            <a:ext cx="9724031" cy="668976"/>
          </a:xfrm>
        </p:spPr>
        <p:txBody>
          <a:bodyPr anchor="ctr">
            <a:normAutofit/>
          </a:bodyPr>
          <a:lstStyle/>
          <a:p>
            <a:pPr marL="0" indent="0" algn="ctr">
              <a:buNone/>
            </a:pPr>
            <a:r>
              <a:rPr lang="en-US" sz="3600" b="1" i="1" dirty="0">
                <a:ea typeface="+mn-lt"/>
                <a:cs typeface="+mn-lt"/>
              </a:rPr>
              <a:t>#eucharisticrevival   #veym</a:t>
            </a:r>
            <a:endParaRPr lang="en-US" sz="3600" dirty="0">
              <a:cs typeface="Calibri" panose="020F0502020204030204"/>
            </a:endParaRPr>
          </a:p>
        </p:txBody>
      </p:sp>
      <p:pic>
        <p:nvPicPr>
          <p:cNvPr id="4" name="Picture 4" descr="Logo&#10;&#10;Description automatically generated">
            <a:extLst>
              <a:ext uri="{FF2B5EF4-FFF2-40B4-BE49-F238E27FC236}">
                <a16:creationId xmlns:a16="http://schemas.microsoft.com/office/drawing/2014/main" id="{70906DFB-D30B-9BA3-5FB6-0A2FB05AAA05}"/>
              </a:ext>
            </a:extLst>
          </p:cNvPr>
          <p:cNvPicPr>
            <a:picLocks noChangeAspect="1"/>
          </p:cNvPicPr>
          <p:nvPr/>
        </p:nvPicPr>
        <p:blipFill>
          <a:blip r:embed="rId2"/>
          <a:stretch>
            <a:fillRect/>
          </a:stretch>
        </p:blipFill>
        <p:spPr>
          <a:xfrm>
            <a:off x="8444753" y="2348753"/>
            <a:ext cx="2743200" cy="2743200"/>
          </a:xfrm>
          <a:prstGeom prst="rect">
            <a:avLst/>
          </a:prstGeom>
        </p:spPr>
      </p:pic>
      <p:pic>
        <p:nvPicPr>
          <p:cNvPr id="5" name="Picture 5" descr="Logo&#10;&#10;Description automatically generated">
            <a:extLst>
              <a:ext uri="{FF2B5EF4-FFF2-40B4-BE49-F238E27FC236}">
                <a16:creationId xmlns:a16="http://schemas.microsoft.com/office/drawing/2014/main" id="{8645E850-5947-66DE-7A52-3C15CB26FC64}"/>
              </a:ext>
            </a:extLst>
          </p:cNvPr>
          <p:cNvPicPr>
            <a:picLocks noChangeAspect="1"/>
          </p:cNvPicPr>
          <p:nvPr/>
        </p:nvPicPr>
        <p:blipFill>
          <a:blip r:embed="rId3"/>
          <a:stretch>
            <a:fillRect/>
          </a:stretch>
        </p:blipFill>
        <p:spPr>
          <a:xfrm>
            <a:off x="4780429" y="2349388"/>
            <a:ext cx="2743200" cy="2741931"/>
          </a:xfrm>
          <a:prstGeom prst="rect">
            <a:avLst/>
          </a:prstGeom>
        </p:spPr>
      </p:pic>
      <p:pic>
        <p:nvPicPr>
          <p:cNvPr id="6" name="Picture 6" descr="Icon&#10;&#10;Description automatically generated">
            <a:extLst>
              <a:ext uri="{FF2B5EF4-FFF2-40B4-BE49-F238E27FC236}">
                <a16:creationId xmlns:a16="http://schemas.microsoft.com/office/drawing/2014/main" id="{9748BB06-07D9-9808-6166-DF4437E16905}"/>
              </a:ext>
            </a:extLst>
          </p:cNvPr>
          <p:cNvPicPr>
            <a:picLocks noChangeAspect="1"/>
          </p:cNvPicPr>
          <p:nvPr/>
        </p:nvPicPr>
        <p:blipFill>
          <a:blip r:embed="rId4"/>
          <a:stretch>
            <a:fillRect/>
          </a:stretch>
        </p:blipFill>
        <p:spPr>
          <a:xfrm>
            <a:off x="589429" y="2057400"/>
            <a:ext cx="3639670" cy="3606052"/>
          </a:xfrm>
          <a:prstGeom prst="rect">
            <a:avLst/>
          </a:prstGeom>
        </p:spPr>
      </p:pic>
    </p:spTree>
    <p:extLst>
      <p:ext uri="{BB962C8B-B14F-4D97-AF65-F5344CB8AC3E}">
        <p14:creationId xmlns:p14="http://schemas.microsoft.com/office/powerpoint/2010/main" val="36624256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2644A94-1ED5-B631-31E1-6E3B43761075}"/>
              </a:ext>
            </a:extLst>
          </p:cNvPr>
          <p:cNvSpPr>
            <a:spLocks noGrp="1"/>
          </p:cNvSpPr>
          <p:nvPr>
            <p:ph type="title"/>
          </p:nvPr>
        </p:nvSpPr>
        <p:spPr>
          <a:xfrm>
            <a:off x="589560" y="856180"/>
            <a:ext cx="4560584" cy="1128068"/>
          </a:xfrm>
        </p:spPr>
        <p:txBody>
          <a:bodyPr vert="horz" lIns="91440" tIns="45720" rIns="91440" bIns="45720" rtlCol="0" anchor="ctr">
            <a:normAutofit/>
          </a:bodyPr>
          <a:lstStyle/>
          <a:p>
            <a:r>
              <a:rPr lang="en-US" sz="3700" b="1"/>
              <a:t>Sống Lại Niềm Tin Thánh Thể tại Hoa Kỳ</a:t>
            </a:r>
            <a:endParaRPr lang="en-US" sz="3700"/>
          </a:p>
        </p:txBody>
      </p:sp>
      <p:grpSp>
        <p:nvGrpSpPr>
          <p:cNvPr id="13" name="Group 12">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4" name="Rectangle 13">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Rectangle 16">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5">
            <a:extLst>
              <a:ext uri="{FF2B5EF4-FFF2-40B4-BE49-F238E27FC236}">
                <a16:creationId xmlns:a16="http://schemas.microsoft.com/office/drawing/2014/main" id="{642C6B27-797A-6F9D-0195-9EC272E7FC30}"/>
              </a:ext>
            </a:extLst>
          </p:cNvPr>
          <p:cNvSpPr>
            <a:spLocks noGrp="1"/>
          </p:cNvSpPr>
          <p:nvPr>
            <p:ph sz="quarter" idx="4"/>
          </p:nvPr>
        </p:nvSpPr>
        <p:spPr>
          <a:xfrm>
            <a:off x="590719" y="2330505"/>
            <a:ext cx="4559425" cy="3979585"/>
          </a:xfrm>
        </p:spPr>
        <p:txBody>
          <a:bodyPr vert="horz" lIns="91440" tIns="45720" rIns="91440" bIns="45720" rtlCol="0" anchor="ctr">
            <a:normAutofit/>
          </a:bodyPr>
          <a:lstStyle/>
          <a:p>
            <a:r>
              <a:rPr lang="en-US" sz="2000"/>
              <a:t>Khởi xướng do Hội Đồng Giám Mục Công Giáo Hoa Kỳ </a:t>
            </a:r>
          </a:p>
          <a:p>
            <a:r>
              <a:rPr lang="en-US" sz="2000"/>
              <a:t>Chiến dịch ba năm phục hồi nền tảng của lòng sùng kính và niềm tin vào sự Hiện Diện Thật Sự của Chúa Giê-su trong Bí Tích Thánh Thể</a:t>
            </a:r>
          </a:p>
          <a:p>
            <a:r>
              <a:rPr lang="en-US" sz="2000"/>
              <a:t>Thiên Chúa mong muốn nhìn thấy một phong trào của người Công Giáo trên khắp Hoa Kỳ, được chữa lành, biến đổi, hình thành, và hợp nhất qua việc gặp gỡ Chúa Giê-su trong Bí Tích Thánh Thể - và ra đi trong sứ mạng “để cho sự sống của thế gian.”</a:t>
            </a:r>
          </a:p>
        </p:txBody>
      </p:sp>
      <p:sp>
        <p:nvSpPr>
          <p:cNvPr id="19" name="Rectangle 18">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4">
            <a:extLst>
              <a:ext uri="{FF2B5EF4-FFF2-40B4-BE49-F238E27FC236}">
                <a16:creationId xmlns:a16="http://schemas.microsoft.com/office/drawing/2014/main" id="{4AF0193D-B7C7-89A9-4AB9-DAE3473A7A34}"/>
              </a:ext>
            </a:extLst>
          </p:cNvPr>
          <p:cNvPicPr>
            <a:picLocks noChangeAspect="1"/>
          </p:cNvPicPr>
          <p:nvPr/>
        </p:nvPicPr>
        <p:blipFill rotWithShape="1">
          <a:blip r:embed="rId2"/>
          <a:srcRect l="5428" r="36546" b="2"/>
          <a:stretch/>
        </p:blipFill>
        <p:spPr>
          <a:xfrm>
            <a:off x="5977788" y="799352"/>
            <a:ext cx="5425410" cy="5259296"/>
          </a:xfrm>
          <a:prstGeom prst="rect">
            <a:avLst/>
          </a:prstGeom>
        </p:spPr>
      </p:pic>
    </p:spTree>
    <p:extLst>
      <p:ext uri="{BB962C8B-B14F-4D97-AF65-F5344CB8AC3E}">
        <p14:creationId xmlns:p14="http://schemas.microsoft.com/office/powerpoint/2010/main" val="41644353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14">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8">
            <a:extLst>
              <a:ext uri="{FF2B5EF4-FFF2-40B4-BE49-F238E27FC236}">
                <a16:creationId xmlns:a16="http://schemas.microsoft.com/office/drawing/2014/main" id="{F3BEAD62-326E-3E03-E124-355A59EC7AB8}"/>
              </a:ext>
            </a:extLst>
          </p:cNvPr>
          <p:cNvSpPr>
            <a:spLocks noGrp="1"/>
          </p:cNvSpPr>
          <p:nvPr>
            <p:ph type="title"/>
          </p:nvPr>
        </p:nvSpPr>
        <p:spPr>
          <a:xfrm>
            <a:off x="589560" y="856180"/>
            <a:ext cx="4560584" cy="1128068"/>
          </a:xfrm>
        </p:spPr>
        <p:txBody>
          <a:bodyPr vert="horz" lIns="91440" tIns="45720" rIns="91440" bIns="45720" rtlCol="0" anchor="ctr">
            <a:normAutofit/>
          </a:bodyPr>
          <a:lstStyle/>
          <a:p>
            <a:r>
              <a:rPr lang="en-US" sz="3400" b="1"/>
              <a:t>EUCHARISTIC REVIVAL IN THE UNITED STATES</a:t>
            </a:r>
            <a:endParaRPr lang="en-US" sz="3400"/>
          </a:p>
        </p:txBody>
      </p:sp>
      <p:grpSp>
        <p:nvGrpSpPr>
          <p:cNvPr id="27" name="Group 16">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8" name="Rectangle 17">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18">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Rectangle 20">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a:extLst>
              <a:ext uri="{FF2B5EF4-FFF2-40B4-BE49-F238E27FC236}">
                <a16:creationId xmlns:a16="http://schemas.microsoft.com/office/drawing/2014/main" id="{F5053A3A-2851-FEDC-9041-15DD3166965F}"/>
              </a:ext>
            </a:extLst>
          </p:cNvPr>
          <p:cNvSpPr>
            <a:spLocks noGrp="1"/>
          </p:cNvSpPr>
          <p:nvPr>
            <p:ph sz="half" idx="2"/>
          </p:nvPr>
        </p:nvSpPr>
        <p:spPr>
          <a:xfrm>
            <a:off x="590719" y="2330505"/>
            <a:ext cx="4559425" cy="3979585"/>
          </a:xfrm>
        </p:spPr>
        <p:txBody>
          <a:bodyPr vert="horz" lIns="91440" tIns="45720" rIns="91440" bIns="45720" rtlCol="0" anchor="ctr">
            <a:normAutofit/>
          </a:bodyPr>
          <a:lstStyle/>
          <a:p>
            <a:r>
              <a:rPr lang="en-US" sz="2000"/>
              <a:t>Launched by the U.S. Conference of Catholic Bishops</a:t>
            </a:r>
          </a:p>
          <a:p>
            <a:r>
              <a:rPr lang="en-US" sz="2000"/>
              <a:t>A three-year grassroots revival of devotion and belief in the Real Presence of Jesus in the Eucharist</a:t>
            </a:r>
          </a:p>
          <a:p>
            <a:r>
              <a:rPr lang="en-US" sz="2000"/>
              <a:t>God wants to see a movement of Catholics across the United States, healed, converted, formed, and unified by an encounter with Jesus in the Eucharist—and sent out in mission “for the life of the world.”</a:t>
            </a:r>
          </a:p>
        </p:txBody>
      </p:sp>
      <p:sp>
        <p:nvSpPr>
          <p:cNvPr id="30" name="Rectangle 22">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4">
            <a:extLst>
              <a:ext uri="{FF2B5EF4-FFF2-40B4-BE49-F238E27FC236}">
                <a16:creationId xmlns:a16="http://schemas.microsoft.com/office/drawing/2014/main" id="{4AF0193D-B7C7-89A9-4AB9-DAE3473A7A34}"/>
              </a:ext>
            </a:extLst>
          </p:cNvPr>
          <p:cNvPicPr>
            <a:picLocks noChangeAspect="1"/>
          </p:cNvPicPr>
          <p:nvPr/>
        </p:nvPicPr>
        <p:blipFill rotWithShape="1">
          <a:blip r:embed="rId2"/>
          <a:srcRect l="5428" r="36546" b="2"/>
          <a:stretch/>
        </p:blipFill>
        <p:spPr>
          <a:xfrm>
            <a:off x="5977788" y="799352"/>
            <a:ext cx="5425410" cy="5259296"/>
          </a:xfrm>
          <a:prstGeom prst="rect">
            <a:avLst/>
          </a:prstGeom>
        </p:spPr>
      </p:pic>
    </p:spTree>
    <p:extLst>
      <p:ext uri="{BB962C8B-B14F-4D97-AF65-F5344CB8AC3E}">
        <p14:creationId xmlns:p14="http://schemas.microsoft.com/office/powerpoint/2010/main" val="10284078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3" name="Rectangle 52">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FB74429-98B0-98A9-1985-9B8A20A1E851}"/>
              </a:ext>
            </a:extLst>
          </p:cNvPr>
          <p:cNvSpPr>
            <a:spLocks noGrp="1"/>
          </p:cNvSpPr>
          <p:nvPr>
            <p:ph type="title"/>
          </p:nvPr>
        </p:nvSpPr>
        <p:spPr>
          <a:xfrm>
            <a:off x="640080" y="325369"/>
            <a:ext cx="4368602" cy="1956841"/>
          </a:xfrm>
        </p:spPr>
        <p:txBody>
          <a:bodyPr anchor="b">
            <a:normAutofit/>
          </a:bodyPr>
          <a:lstStyle/>
          <a:p>
            <a:pPr>
              <a:spcBef>
                <a:spcPts val="1000"/>
              </a:spcBef>
            </a:pPr>
            <a:r>
              <a:rPr lang="en-US" sz="3400" b="1" dirty="0">
                <a:latin typeface="Calibri"/>
                <a:cs typeface="Calibri"/>
              </a:rPr>
              <a:t>VEYM &amp; </a:t>
            </a:r>
            <a:br>
              <a:rPr lang="en-US" sz="3400" b="1" dirty="0">
                <a:latin typeface="Calibri"/>
                <a:cs typeface="Calibri"/>
              </a:rPr>
            </a:br>
            <a:r>
              <a:rPr lang="en-US" sz="3400" b="1" dirty="0">
                <a:latin typeface="Calibri"/>
                <a:cs typeface="Calibri"/>
              </a:rPr>
              <a:t>THE EUCHARISTIC REVIVAL</a:t>
            </a:r>
            <a:endParaRPr lang="en-US" sz="3400" dirty="0">
              <a:ea typeface="+mj-lt"/>
              <a:cs typeface="+mj-lt"/>
            </a:endParaRPr>
          </a:p>
        </p:txBody>
      </p:sp>
      <p:sp>
        <p:nvSpPr>
          <p:cNvPr id="55"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8F620FB-6EB5-A192-638B-3EBB6FDA42B0}"/>
              </a:ext>
            </a:extLst>
          </p:cNvPr>
          <p:cNvSpPr>
            <a:spLocks noGrp="1"/>
          </p:cNvSpPr>
          <p:nvPr>
            <p:ph idx="1"/>
          </p:nvPr>
        </p:nvSpPr>
        <p:spPr>
          <a:xfrm>
            <a:off x="640080" y="2872899"/>
            <a:ext cx="4445294" cy="3589609"/>
          </a:xfrm>
        </p:spPr>
        <p:txBody>
          <a:bodyPr vert="horz" lIns="91440" tIns="45720" rIns="91440" bIns="45720" rtlCol="0" anchor="t">
            <a:normAutofit/>
          </a:bodyPr>
          <a:lstStyle/>
          <a:p>
            <a:pPr marL="0" indent="0">
              <a:buNone/>
            </a:pPr>
            <a:r>
              <a:rPr lang="en-US" sz="2000" dirty="0">
                <a:ea typeface="+mn-lt"/>
                <a:cs typeface="+mn-lt"/>
              </a:rPr>
              <a:t>VEYM accepts the Eucharistic Jesus Christ as the source and summit of spiritual life, and as the ideal for the life of its members. </a:t>
            </a:r>
          </a:p>
          <a:p>
            <a:pPr marL="0" indent="0">
              <a:buNone/>
            </a:pPr>
            <a:r>
              <a:rPr lang="en-US" sz="2000" dirty="0">
                <a:ea typeface="+mn-lt"/>
                <a:cs typeface="+mn-lt"/>
              </a:rPr>
              <a:t>Our current curriculum incorporates many aspects of learning about the Eucharist </a:t>
            </a:r>
          </a:p>
          <a:p>
            <a:pPr marL="0" indent="0">
              <a:buNone/>
            </a:pPr>
            <a:r>
              <a:rPr lang="en-US" sz="2000" dirty="0">
                <a:ea typeface="+mn-lt"/>
                <a:cs typeface="+mn-lt"/>
              </a:rPr>
              <a:t>During this Eucharistic Revival, VEYM is providing substantive resources and programs to help members grow deeper in their love for the Eucharist. </a:t>
            </a:r>
            <a:endParaRPr lang="en-US" sz="2000" dirty="0">
              <a:cs typeface="Calibri" panose="020F0502020204030204"/>
            </a:endParaRPr>
          </a:p>
          <a:p>
            <a:endParaRPr lang="en-US" sz="2000" dirty="0">
              <a:cs typeface="Calibri" panose="020F0502020204030204"/>
            </a:endParaRPr>
          </a:p>
        </p:txBody>
      </p:sp>
      <p:pic>
        <p:nvPicPr>
          <p:cNvPr id="4" name="Picture 4">
            <a:extLst>
              <a:ext uri="{FF2B5EF4-FFF2-40B4-BE49-F238E27FC236}">
                <a16:creationId xmlns:a16="http://schemas.microsoft.com/office/drawing/2014/main" id="{8340B322-DAAA-6A2A-ED9C-759693708376}"/>
              </a:ext>
            </a:extLst>
          </p:cNvPr>
          <p:cNvPicPr>
            <a:picLocks noChangeAspect="1"/>
          </p:cNvPicPr>
          <p:nvPr/>
        </p:nvPicPr>
        <p:blipFill rotWithShape="1">
          <a:blip r:embed="rId2"/>
          <a:srcRect l="24265" r="19314"/>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7482999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3" name="Rectangle 52">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8F620FB-6EB5-A192-638B-3EBB6FDA42B0}"/>
              </a:ext>
            </a:extLst>
          </p:cNvPr>
          <p:cNvSpPr>
            <a:spLocks noGrp="1"/>
          </p:cNvSpPr>
          <p:nvPr>
            <p:ph idx="1"/>
          </p:nvPr>
        </p:nvSpPr>
        <p:spPr>
          <a:xfrm>
            <a:off x="572845" y="2760840"/>
            <a:ext cx="4490117" cy="3914579"/>
          </a:xfrm>
        </p:spPr>
        <p:txBody>
          <a:bodyPr vert="horz" lIns="91440" tIns="45720" rIns="91440" bIns="45720" rtlCol="0" anchor="t">
            <a:normAutofit/>
          </a:bodyPr>
          <a:lstStyle/>
          <a:p>
            <a:r>
              <a:rPr lang="en-US" sz="2000" dirty="0">
                <a:ea typeface="+mn-lt"/>
                <a:cs typeface="+mn-lt"/>
              </a:rPr>
              <a:t>TNTTVNHK tin </a:t>
            </a:r>
            <a:r>
              <a:rPr lang="en-US" sz="2000" dirty="0" err="1">
                <a:ea typeface="+mn-lt"/>
                <a:cs typeface="+mn-lt"/>
              </a:rPr>
              <a:t>nhận</a:t>
            </a:r>
            <a:r>
              <a:rPr lang="en-US" sz="2000" dirty="0">
                <a:ea typeface="+mn-lt"/>
                <a:cs typeface="+mn-lt"/>
              </a:rPr>
              <a:t> Chúa </a:t>
            </a:r>
            <a:r>
              <a:rPr lang="en-US" sz="2000" dirty="0" err="1">
                <a:ea typeface="+mn-lt"/>
                <a:cs typeface="+mn-lt"/>
              </a:rPr>
              <a:t>Giê-su</a:t>
            </a:r>
            <a:r>
              <a:rPr lang="en-US" sz="2000" dirty="0">
                <a:ea typeface="+mn-lt"/>
                <a:cs typeface="+mn-lt"/>
              </a:rPr>
              <a:t> Thánh </a:t>
            </a:r>
            <a:r>
              <a:rPr lang="en-US" sz="2000" dirty="0" err="1">
                <a:ea typeface="+mn-lt"/>
                <a:cs typeface="+mn-lt"/>
              </a:rPr>
              <a:t>Thể</a:t>
            </a:r>
            <a:r>
              <a:rPr lang="en-US" sz="2000" dirty="0">
                <a:ea typeface="+mn-lt"/>
                <a:cs typeface="+mn-lt"/>
              </a:rPr>
              <a:t> </a:t>
            </a:r>
            <a:r>
              <a:rPr lang="en-US" sz="2000" dirty="0" err="1">
                <a:ea typeface="+mn-lt"/>
                <a:cs typeface="+mn-lt"/>
              </a:rPr>
              <a:t>là</a:t>
            </a:r>
            <a:r>
              <a:rPr lang="en-US" sz="2000" dirty="0">
                <a:ea typeface="+mn-lt"/>
                <a:cs typeface="+mn-lt"/>
              </a:rPr>
              <a:t> </a:t>
            </a:r>
            <a:r>
              <a:rPr lang="en-US" sz="2000" dirty="0" err="1">
                <a:ea typeface="+mn-lt"/>
                <a:cs typeface="+mn-lt"/>
              </a:rPr>
              <a:t>nguồn</a:t>
            </a:r>
            <a:r>
              <a:rPr lang="en-US" sz="2000" dirty="0">
                <a:ea typeface="+mn-lt"/>
                <a:cs typeface="+mn-lt"/>
              </a:rPr>
              <a:t> </a:t>
            </a:r>
            <a:r>
              <a:rPr lang="en-US" sz="2000" dirty="0" err="1">
                <a:ea typeface="+mn-lt"/>
                <a:cs typeface="+mn-lt"/>
              </a:rPr>
              <a:t>sống</a:t>
            </a:r>
            <a:r>
              <a:rPr lang="en-US" sz="2000" dirty="0">
                <a:ea typeface="+mn-lt"/>
                <a:cs typeface="+mn-lt"/>
              </a:rPr>
              <a:t>, </a:t>
            </a:r>
            <a:r>
              <a:rPr lang="en-US" sz="2000" dirty="0" err="1">
                <a:ea typeface="+mn-lt"/>
                <a:cs typeface="+mn-lt"/>
              </a:rPr>
              <a:t>là</a:t>
            </a:r>
            <a:r>
              <a:rPr lang="en-US" sz="2000" dirty="0">
                <a:ea typeface="+mn-lt"/>
                <a:cs typeface="+mn-lt"/>
              </a:rPr>
              <a:t> </a:t>
            </a:r>
            <a:r>
              <a:rPr lang="en-US" sz="2000" dirty="0" err="1">
                <a:ea typeface="+mn-lt"/>
                <a:cs typeface="+mn-lt"/>
              </a:rPr>
              <a:t>tột</a:t>
            </a:r>
            <a:r>
              <a:rPr lang="en-US" sz="2000" dirty="0">
                <a:ea typeface="+mn-lt"/>
                <a:cs typeface="+mn-lt"/>
              </a:rPr>
              <a:t> </a:t>
            </a:r>
            <a:r>
              <a:rPr lang="en-US" sz="2000" dirty="0" err="1">
                <a:ea typeface="+mn-lt"/>
                <a:cs typeface="+mn-lt"/>
              </a:rPr>
              <a:t>đỉnh</a:t>
            </a:r>
            <a:r>
              <a:rPr lang="en-US" sz="2000" dirty="0">
                <a:ea typeface="+mn-lt"/>
                <a:cs typeface="+mn-lt"/>
              </a:rPr>
              <a:t> </a:t>
            </a:r>
            <a:r>
              <a:rPr lang="en-US" sz="2000" dirty="0" err="1">
                <a:ea typeface="+mn-lt"/>
                <a:cs typeface="+mn-lt"/>
              </a:rPr>
              <a:t>của</a:t>
            </a:r>
            <a:r>
              <a:rPr lang="en-US" sz="2000" dirty="0">
                <a:ea typeface="+mn-lt"/>
                <a:cs typeface="+mn-lt"/>
              </a:rPr>
              <a:t> </a:t>
            </a:r>
            <a:r>
              <a:rPr lang="en-US" sz="2000" dirty="0" err="1">
                <a:ea typeface="+mn-lt"/>
                <a:cs typeface="+mn-lt"/>
              </a:rPr>
              <a:t>đời</a:t>
            </a:r>
            <a:r>
              <a:rPr lang="en-US" sz="2000" dirty="0">
                <a:ea typeface="+mn-lt"/>
                <a:cs typeface="+mn-lt"/>
              </a:rPr>
              <a:t> </a:t>
            </a:r>
            <a:r>
              <a:rPr lang="en-US" sz="2000" dirty="0" err="1">
                <a:ea typeface="+mn-lt"/>
                <a:cs typeface="+mn-lt"/>
              </a:rPr>
              <a:t>sống</a:t>
            </a:r>
            <a:r>
              <a:rPr lang="en-US" sz="2000" dirty="0">
                <a:ea typeface="+mn-lt"/>
                <a:cs typeface="+mn-lt"/>
              </a:rPr>
              <a:t> </a:t>
            </a:r>
            <a:r>
              <a:rPr lang="en-US" sz="2000" dirty="0" err="1">
                <a:ea typeface="+mn-lt"/>
                <a:cs typeface="+mn-lt"/>
              </a:rPr>
              <a:t>thiêng</a:t>
            </a:r>
            <a:r>
              <a:rPr lang="en-US" sz="2000" dirty="0">
                <a:ea typeface="+mn-lt"/>
                <a:cs typeface="+mn-lt"/>
              </a:rPr>
              <a:t> </a:t>
            </a:r>
            <a:r>
              <a:rPr lang="en-US" sz="2000" dirty="0" err="1">
                <a:ea typeface="+mn-lt"/>
                <a:cs typeface="+mn-lt"/>
              </a:rPr>
              <a:t>liêng</a:t>
            </a:r>
            <a:r>
              <a:rPr lang="en-US" sz="2000" dirty="0">
                <a:ea typeface="+mn-lt"/>
                <a:cs typeface="+mn-lt"/>
              </a:rPr>
              <a:t>, </a:t>
            </a:r>
            <a:r>
              <a:rPr lang="en-US" sz="2000" dirty="0" err="1">
                <a:ea typeface="+mn-lt"/>
                <a:cs typeface="+mn-lt"/>
              </a:rPr>
              <a:t>và</a:t>
            </a:r>
            <a:r>
              <a:rPr lang="en-US" sz="2000" dirty="0">
                <a:ea typeface="+mn-lt"/>
                <a:cs typeface="+mn-lt"/>
              </a:rPr>
              <a:t> </a:t>
            </a:r>
            <a:r>
              <a:rPr lang="en-US" sz="2000" dirty="0" err="1">
                <a:ea typeface="+mn-lt"/>
                <a:cs typeface="+mn-lt"/>
              </a:rPr>
              <a:t>là</a:t>
            </a:r>
            <a:r>
              <a:rPr lang="en-US" sz="2000" dirty="0">
                <a:ea typeface="+mn-lt"/>
                <a:cs typeface="+mn-lt"/>
              </a:rPr>
              <a:t> </a:t>
            </a:r>
            <a:r>
              <a:rPr lang="en-US" sz="2000" dirty="0" err="1">
                <a:ea typeface="+mn-lt"/>
                <a:cs typeface="+mn-lt"/>
              </a:rPr>
              <a:t>lý</a:t>
            </a:r>
            <a:r>
              <a:rPr lang="en-US" sz="2000" dirty="0">
                <a:ea typeface="+mn-lt"/>
                <a:cs typeface="+mn-lt"/>
              </a:rPr>
              <a:t> </a:t>
            </a:r>
            <a:r>
              <a:rPr lang="en-US" sz="2000" dirty="0" err="1">
                <a:ea typeface="+mn-lt"/>
                <a:cs typeface="+mn-lt"/>
              </a:rPr>
              <a:t>tưởng</a:t>
            </a:r>
            <a:r>
              <a:rPr lang="en-US" sz="2000" dirty="0">
                <a:ea typeface="+mn-lt"/>
                <a:cs typeface="+mn-lt"/>
              </a:rPr>
              <a:t> </a:t>
            </a:r>
            <a:r>
              <a:rPr lang="en-US" sz="2000" dirty="0" err="1">
                <a:ea typeface="+mn-lt"/>
                <a:cs typeface="+mn-lt"/>
              </a:rPr>
              <a:t>sống</a:t>
            </a:r>
            <a:r>
              <a:rPr lang="en-US" sz="2000" dirty="0">
                <a:ea typeface="+mn-lt"/>
                <a:cs typeface="+mn-lt"/>
              </a:rPr>
              <a:t> </a:t>
            </a:r>
            <a:r>
              <a:rPr lang="en-US" sz="2000" dirty="0" err="1">
                <a:ea typeface="+mn-lt"/>
                <a:cs typeface="+mn-lt"/>
              </a:rPr>
              <a:t>của</a:t>
            </a:r>
            <a:r>
              <a:rPr lang="en-US" sz="2000" dirty="0">
                <a:ea typeface="+mn-lt"/>
                <a:cs typeface="+mn-lt"/>
              </a:rPr>
              <a:t> </a:t>
            </a:r>
            <a:r>
              <a:rPr lang="en-US" sz="2000" dirty="0" err="1">
                <a:ea typeface="+mn-lt"/>
                <a:cs typeface="+mn-lt"/>
              </a:rPr>
              <a:t>các</a:t>
            </a:r>
            <a:r>
              <a:rPr lang="en-US" sz="2000" dirty="0">
                <a:ea typeface="+mn-lt"/>
                <a:cs typeface="+mn-lt"/>
              </a:rPr>
              <a:t> </a:t>
            </a:r>
            <a:r>
              <a:rPr lang="en-US" sz="2000" dirty="0" err="1">
                <a:ea typeface="+mn-lt"/>
                <a:cs typeface="+mn-lt"/>
              </a:rPr>
              <a:t>thành</a:t>
            </a:r>
            <a:r>
              <a:rPr lang="en-US" sz="2000" dirty="0">
                <a:ea typeface="+mn-lt"/>
                <a:cs typeface="+mn-lt"/>
              </a:rPr>
              <a:t> </a:t>
            </a:r>
            <a:r>
              <a:rPr lang="en-US" sz="2000" dirty="0" err="1">
                <a:ea typeface="+mn-lt"/>
                <a:cs typeface="+mn-lt"/>
              </a:rPr>
              <a:t>viên</a:t>
            </a:r>
            <a:endParaRPr lang="en-US" dirty="0" err="1">
              <a:ea typeface="+mn-lt"/>
              <a:cs typeface="+mn-lt"/>
            </a:endParaRPr>
          </a:p>
          <a:p>
            <a:r>
              <a:rPr lang="en-US" sz="2000" dirty="0" err="1">
                <a:ea typeface="+mn-lt"/>
                <a:cs typeface="+mn-lt"/>
              </a:rPr>
              <a:t>Chương</a:t>
            </a:r>
            <a:r>
              <a:rPr lang="en-US" sz="2000" dirty="0">
                <a:ea typeface="+mn-lt"/>
                <a:cs typeface="+mn-lt"/>
              </a:rPr>
              <a:t> </a:t>
            </a:r>
            <a:r>
              <a:rPr lang="en-US" sz="2000" dirty="0" err="1">
                <a:ea typeface="+mn-lt"/>
                <a:cs typeface="+mn-lt"/>
              </a:rPr>
              <a:t>trình</a:t>
            </a:r>
            <a:r>
              <a:rPr lang="en-US" sz="2000" dirty="0">
                <a:ea typeface="+mn-lt"/>
                <a:cs typeface="+mn-lt"/>
              </a:rPr>
              <a:t> </a:t>
            </a:r>
            <a:r>
              <a:rPr lang="en-US" sz="2000" dirty="0" err="1">
                <a:ea typeface="+mn-lt"/>
                <a:cs typeface="+mn-lt"/>
              </a:rPr>
              <a:t>thăng</a:t>
            </a:r>
            <a:r>
              <a:rPr lang="en-US" sz="2000" dirty="0">
                <a:ea typeface="+mn-lt"/>
                <a:cs typeface="+mn-lt"/>
              </a:rPr>
              <a:t> </a:t>
            </a:r>
            <a:r>
              <a:rPr lang="en-US" sz="2000" dirty="0" err="1">
                <a:ea typeface="+mn-lt"/>
                <a:cs typeface="+mn-lt"/>
              </a:rPr>
              <a:t>tiến</a:t>
            </a:r>
            <a:r>
              <a:rPr lang="en-US" sz="2000" dirty="0">
                <a:ea typeface="+mn-lt"/>
                <a:cs typeface="+mn-lt"/>
              </a:rPr>
              <a:t> </a:t>
            </a:r>
            <a:r>
              <a:rPr lang="en-US" sz="2000" dirty="0" err="1">
                <a:ea typeface="+mn-lt"/>
                <a:cs typeface="+mn-lt"/>
              </a:rPr>
              <a:t>hiện</a:t>
            </a:r>
            <a:r>
              <a:rPr lang="en-US" sz="2000" dirty="0">
                <a:ea typeface="+mn-lt"/>
                <a:cs typeface="+mn-lt"/>
              </a:rPr>
              <a:t> nay </a:t>
            </a:r>
            <a:r>
              <a:rPr lang="en-US" sz="2000" dirty="0" err="1">
                <a:ea typeface="+mn-lt"/>
                <a:cs typeface="+mn-lt"/>
              </a:rPr>
              <a:t>của</a:t>
            </a:r>
            <a:r>
              <a:rPr lang="en-US" sz="2000" dirty="0">
                <a:ea typeface="+mn-lt"/>
                <a:cs typeface="+mn-lt"/>
              </a:rPr>
              <a:t> Phong </a:t>
            </a:r>
            <a:r>
              <a:rPr lang="en-US" sz="2000" dirty="0" err="1">
                <a:ea typeface="+mn-lt"/>
                <a:cs typeface="+mn-lt"/>
              </a:rPr>
              <a:t>Trào</a:t>
            </a:r>
            <a:r>
              <a:rPr lang="en-US" sz="2000" dirty="0">
                <a:ea typeface="+mn-lt"/>
                <a:cs typeface="+mn-lt"/>
              </a:rPr>
              <a:t> </a:t>
            </a:r>
            <a:r>
              <a:rPr lang="en-US" sz="2000" dirty="0" err="1">
                <a:ea typeface="+mn-lt"/>
                <a:cs typeface="+mn-lt"/>
              </a:rPr>
              <a:t>được</a:t>
            </a:r>
            <a:r>
              <a:rPr lang="en-US" sz="2000" dirty="0">
                <a:ea typeface="+mn-lt"/>
                <a:cs typeface="+mn-lt"/>
              </a:rPr>
              <a:t> </a:t>
            </a:r>
            <a:r>
              <a:rPr lang="en-US" sz="2000" dirty="0" err="1">
                <a:ea typeface="+mn-lt"/>
                <a:cs typeface="+mn-lt"/>
              </a:rPr>
              <a:t>kết</a:t>
            </a:r>
            <a:r>
              <a:rPr lang="en-US" sz="2000" dirty="0">
                <a:ea typeface="+mn-lt"/>
                <a:cs typeface="+mn-lt"/>
              </a:rPr>
              <a:t> </a:t>
            </a:r>
            <a:r>
              <a:rPr lang="en-US" sz="2000" dirty="0" err="1">
                <a:ea typeface="+mn-lt"/>
                <a:cs typeface="+mn-lt"/>
              </a:rPr>
              <a:t>hợp</a:t>
            </a:r>
            <a:r>
              <a:rPr lang="en-US" sz="2000" dirty="0">
                <a:ea typeface="+mn-lt"/>
                <a:cs typeface="+mn-lt"/>
              </a:rPr>
              <a:t> </a:t>
            </a:r>
            <a:r>
              <a:rPr lang="en-US" sz="2000" dirty="0" err="1">
                <a:ea typeface="+mn-lt"/>
                <a:cs typeface="+mn-lt"/>
              </a:rPr>
              <a:t>nhiều</a:t>
            </a:r>
            <a:r>
              <a:rPr lang="en-US" sz="2000" dirty="0">
                <a:ea typeface="+mn-lt"/>
                <a:cs typeface="+mn-lt"/>
              </a:rPr>
              <a:t> </a:t>
            </a:r>
            <a:r>
              <a:rPr lang="en-US" sz="2000" dirty="0" err="1">
                <a:ea typeface="+mn-lt"/>
                <a:cs typeface="+mn-lt"/>
              </a:rPr>
              <a:t>phương</a:t>
            </a:r>
            <a:r>
              <a:rPr lang="en-US" sz="2000" dirty="0">
                <a:ea typeface="+mn-lt"/>
                <a:cs typeface="+mn-lt"/>
              </a:rPr>
              <a:t> </a:t>
            </a:r>
            <a:r>
              <a:rPr lang="en-US" sz="2000" dirty="0" err="1">
                <a:ea typeface="+mn-lt"/>
                <a:cs typeface="+mn-lt"/>
              </a:rPr>
              <a:t>diện</a:t>
            </a:r>
            <a:r>
              <a:rPr lang="en-US" sz="2000" dirty="0">
                <a:ea typeface="+mn-lt"/>
                <a:cs typeface="+mn-lt"/>
              </a:rPr>
              <a:t> </a:t>
            </a:r>
            <a:r>
              <a:rPr lang="en-US" sz="2000" dirty="0" err="1">
                <a:ea typeface="+mn-lt"/>
                <a:cs typeface="+mn-lt"/>
              </a:rPr>
              <a:t>trong</a:t>
            </a:r>
            <a:r>
              <a:rPr lang="en-US" sz="2000" dirty="0">
                <a:ea typeface="+mn-lt"/>
                <a:cs typeface="+mn-lt"/>
              </a:rPr>
              <a:t> </a:t>
            </a:r>
            <a:r>
              <a:rPr lang="en-US" sz="2000" dirty="0" err="1">
                <a:ea typeface="+mn-lt"/>
                <a:cs typeface="+mn-lt"/>
              </a:rPr>
              <a:t>việc</a:t>
            </a:r>
            <a:r>
              <a:rPr lang="en-US" sz="2000" dirty="0">
                <a:ea typeface="+mn-lt"/>
                <a:cs typeface="+mn-lt"/>
              </a:rPr>
              <a:t> </a:t>
            </a:r>
            <a:r>
              <a:rPr lang="en-US" sz="2000" dirty="0" err="1">
                <a:ea typeface="+mn-lt"/>
                <a:cs typeface="+mn-lt"/>
              </a:rPr>
              <a:t>học</a:t>
            </a:r>
            <a:r>
              <a:rPr lang="en-US" sz="2000" dirty="0">
                <a:ea typeface="+mn-lt"/>
                <a:cs typeface="+mn-lt"/>
              </a:rPr>
              <a:t> </a:t>
            </a:r>
            <a:r>
              <a:rPr lang="en-US" sz="2000" dirty="0" err="1">
                <a:ea typeface="+mn-lt"/>
                <a:cs typeface="+mn-lt"/>
              </a:rPr>
              <a:t>hỏi</a:t>
            </a:r>
            <a:r>
              <a:rPr lang="en-US" sz="2000" dirty="0">
                <a:ea typeface="+mn-lt"/>
                <a:cs typeface="+mn-lt"/>
              </a:rPr>
              <a:t> </a:t>
            </a:r>
            <a:r>
              <a:rPr lang="en-US" sz="2000" dirty="0" err="1">
                <a:ea typeface="+mn-lt"/>
                <a:cs typeface="+mn-lt"/>
              </a:rPr>
              <a:t>về</a:t>
            </a:r>
            <a:r>
              <a:rPr lang="en-US" sz="2000" dirty="0">
                <a:ea typeface="+mn-lt"/>
                <a:cs typeface="+mn-lt"/>
              </a:rPr>
              <a:t> Thánh </a:t>
            </a:r>
            <a:r>
              <a:rPr lang="en-US" sz="2000" dirty="0" err="1">
                <a:ea typeface="+mn-lt"/>
                <a:cs typeface="+mn-lt"/>
              </a:rPr>
              <a:t>Thể</a:t>
            </a:r>
            <a:endParaRPr lang="en-US" dirty="0" err="1">
              <a:ea typeface="+mn-lt"/>
              <a:cs typeface="+mn-lt"/>
            </a:endParaRPr>
          </a:p>
          <a:p>
            <a:r>
              <a:rPr lang="en-US" sz="2000" dirty="0">
                <a:ea typeface="+mn-lt"/>
                <a:cs typeface="+mn-lt"/>
              </a:rPr>
              <a:t>Trong </a:t>
            </a:r>
            <a:r>
              <a:rPr lang="en-US" sz="2000" dirty="0" err="1">
                <a:ea typeface="+mn-lt"/>
                <a:cs typeface="+mn-lt"/>
              </a:rPr>
              <a:t>suốt</a:t>
            </a:r>
            <a:r>
              <a:rPr lang="en-US" sz="2000" dirty="0">
                <a:ea typeface="+mn-lt"/>
                <a:cs typeface="+mn-lt"/>
              </a:rPr>
              <a:t> </a:t>
            </a:r>
            <a:r>
              <a:rPr lang="en-US" sz="2000" dirty="0" err="1">
                <a:ea typeface="+mn-lt"/>
                <a:cs typeface="+mn-lt"/>
              </a:rPr>
              <a:t>hành</a:t>
            </a:r>
            <a:r>
              <a:rPr lang="en-US" sz="2000" dirty="0">
                <a:ea typeface="+mn-lt"/>
                <a:cs typeface="+mn-lt"/>
              </a:rPr>
              <a:t> </a:t>
            </a:r>
            <a:r>
              <a:rPr lang="en-US" sz="2000" dirty="0" err="1">
                <a:ea typeface="+mn-lt"/>
                <a:cs typeface="+mn-lt"/>
              </a:rPr>
              <a:t>trình</a:t>
            </a:r>
            <a:r>
              <a:rPr lang="en-US" sz="2000" dirty="0">
                <a:ea typeface="+mn-lt"/>
                <a:cs typeface="+mn-lt"/>
              </a:rPr>
              <a:t> </a:t>
            </a:r>
            <a:r>
              <a:rPr lang="en-US" sz="2000" dirty="0" err="1">
                <a:ea typeface="+mn-lt"/>
                <a:cs typeface="+mn-lt"/>
              </a:rPr>
              <a:t>này</a:t>
            </a:r>
            <a:r>
              <a:rPr lang="en-US" sz="2000" dirty="0">
                <a:ea typeface="+mn-lt"/>
                <a:cs typeface="+mn-lt"/>
              </a:rPr>
              <a:t>, TNTTVNHK </a:t>
            </a:r>
            <a:r>
              <a:rPr lang="en-US" sz="2000" dirty="0" err="1">
                <a:ea typeface="+mn-lt"/>
                <a:cs typeface="+mn-lt"/>
              </a:rPr>
              <a:t>sẽ</a:t>
            </a:r>
            <a:r>
              <a:rPr lang="en-US" sz="2000" dirty="0">
                <a:ea typeface="+mn-lt"/>
                <a:cs typeface="+mn-lt"/>
              </a:rPr>
              <a:t> </a:t>
            </a:r>
            <a:r>
              <a:rPr lang="en-US" sz="2000" dirty="0" err="1">
                <a:ea typeface="+mn-lt"/>
                <a:cs typeface="+mn-lt"/>
              </a:rPr>
              <a:t>cung</a:t>
            </a:r>
            <a:r>
              <a:rPr lang="en-US" sz="2000" dirty="0">
                <a:ea typeface="+mn-lt"/>
                <a:cs typeface="+mn-lt"/>
              </a:rPr>
              <a:t> </a:t>
            </a:r>
            <a:r>
              <a:rPr lang="en-US" sz="2000" dirty="0" err="1">
                <a:ea typeface="+mn-lt"/>
                <a:cs typeface="+mn-lt"/>
              </a:rPr>
              <a:t>cấp</a:t>
            </a:r>
            <a:r>
              <a:rPr lang="en-US" sz="2000" dirty="0">
                <a:ea typeface="+mn-lt"/>
                <a:cs typeface="+mn-lt"/>
              </a:rPr>
              <a:t> </a:t>
            </a:r>
            <a:r>
              <a:rPr lang="en-US" sz="2000" dirty="0" err="1">
                <a:ea typeface="+mn-lt"/>
                <a:cs typeface="+mn-lt"/>
              </a:rPr>
              <a:t>những</a:t>
            </a:r>
            <a:r>
              <a:rPr lang="en-US" sz="2000" dirty="0">
                <a:ea typeface="+mn-lt"/>
                <a:cs typeface="+mn-lt"/>
              </a:rPr>
              <a:t> </a:t>
            </a:r>
            <a:r>
              <a:rPr lang="en-US" sz="2000" dirty="0" err="1">
                <a:ea typeface="+mn-lt"/>
                <a:cs typeface="+mn-lt"/>
              </a:rPr>
              <a:t>tài</a:t>
            </a:r>
            <a:r>
              <a:rPr lang="en-US" sz="2000" dirty="0">
                <a:ea typeface="+mn-lt"/>
                <a:cs typeface="+mn-lt"/>
              </a:rPr>
              <a:t> </a:t>
            </a:r>
            <a:r>
              <a:rPr lang="en-US" sz="2000" dirty="0" err="1">
                <a:ea typeface="+mn-lt"/>
                <a:cs typeface="+mn-lt"/>
              </a:rPr>
              <a:t>liệu</a:t>
            </a:r>
            <a:r>
              <a:rPr lang="en-US" sz="2000" dirty="0">
                <a:ea typeface="+mn-lt"/>
                <a:cs typeface="+mn-lt"/>
              </a:rPr>
              <a:t> </a:t>
            </a:r>
            <a:r>
              <a:rPr lang="en-US" sz="2000" dirty="0" err="1">
                <a:ea typeface="+mn-lt"/>
                <a:cs typeface="+mn-lt"/>
              </a:rPr>
              <a:t>và</a:t>
            </a:r>
            <a:r>
              <a:rPr lang="en-US" sz="2000" dirty="0">
                <a:ea typeface="+mn-lt"/>
                <a:cs typeface="+mn-lt"/>
              </a:rPr>
              <a:t> </a:t>
            </a:r>
            <a:r>
              <a:rPr lang="en-US" sz="2000" dirty="0" err="1">
                <a:ea typeface="+mn-lt"/>
                <a:cs typeface="+mn-lt"/>
              </a:rPr>
              <a:t>chương</a:t>
            </a:r>
            <a:r>
              <a:rPr lang="en-US" sz="2000" dirty="0">
                <a:ea typeface="+mn-lt"/>
                <a:cs typeface="+mn-lt"/>
              </a:rPr>
              <a:t> </a:t>
            </a:r>
            <a:r>
              <a:rPr lang="en-US" sz="2000" dirty="0" err="1">
                <a:ea typeface="+mn-lt"/>
                <a:cs typeface="+mn-lt"/>
              </a:rPr>
              <a:t>trình</a:t>
            </a:r>
            <a:r>
              <a:rPr lang="en-US" sz="2000" dirty="0">
                <a:ea typeface="+mn-lt"/>
                <a:cs typeface="+mn-lt"/>
              </a:rPr>
              <a:t> </a:t>
            </a:r>
            <a:r>
              <a:rPr lang="en-US" sz="2000" dirty="0" err="1">
                <a:ea typeface="+mn-lt"/>
                <a:cs typeface="+mn-lt"/>
              </a:rPr>
              <a:t>quan</a:t>
            </a:r>
            <a:r>
              <a:rPr lang="en-US" sz="2000" dirty="0">
                <a:ea typeface="+mn-lt"/>
                <a:cs typeface="+mn-lt"/>
              </a:rPr>
              <a:t> </a:t>
            </a:r>
            <a:r>
              <a:rPr lang="en-US" sz="2000" dirty="0" err="1">
                <a:ea typeface="+mn-lt"/>
                <a:cs typeface="+mn-lt"/>
              </a:rPr>
              <a:t>trọng</a:t>
            </a:r>
            <a:r>
              <a:rPr lang="en-US" sz="2000" dirty="0">
                <a:ea typeface="+mn-lt"/>
                <a:cs typeface="+mn-lt"/>
              </a:rPr>
              <a:t> </a:t>
            </a:r>
            <a:r>
              <a:rPr lang="en-US" sz="2000" dirty="0" err="1">
                <a:ea typeface="+mn-lt"/>
                <a:cs typeface="+mn-lt"/>
              </a:rPr>
              <a:t>để</a:t>
            </a:r>
            <a:r>
              <a:rPr lang="en-US" sz="2000" dirty="0">
                <a:ea typeface="+mn-lt"/>
                <a:cs typeface="+mn-lt"/>
              </a:rPr>
              <a:t> </a:t>
            </a:r>
            <a:r>
              <a:rPr lang="en-US" sz="2000" dirty="0" err="1">
                <a:ea typeface="+mn-lt"/>
                <a:cs typeface="+mn-lt"/>
              </a:rPr>
              <a:t>giúp</a:t>
            </a:r>
            <a:r>
              <a:rPr lang="en-US" sz="2000" dirty="0">
                <a:ea typeface="+mn-lt"/>
                <a:cs typeface="+mn-lt"/>
              </a:rPr>
              <a:t> </a:t>
            </a:r>
            <a:r>
              <a:rPr lang="en-US" sz="2000" dirty="0" err="1">
                <a:ea typeface="+mn-lt"/>
                <a:cs typeface="+mn-lt"/>
              </a:rPr>
              <a:t>các</a:t>
            </a:r>
            <a:r>
              <a:rPr lang="en-US" sz="2000" dirty="0">
                <a:ea typeface="+mn-lt"/>
                <a:cs typeface="+mn-lt"/>
              </a:rPr>
              <a:t> </a:t>
            </a:r>
            <a:r>
              <a:rPr lang="en-US" sz="2000" dirty="0" err="1">
                <a:ea typeface="+mn-lt"/>
                <a:cs typeface="+mn-lt"/>
              </a:rPr>
              <a:t>thành</a:t>
            </a:r>
            <a:r>
              <a:rPr lang="en-US" sz="2000" dirty="0">
                <a:ea typeface="+mn-lt"/>
                <a:cs typeface="+mn-lt"/>
              </a:rPr>
              <a:t> </a:t>
            </a:r>
            <a:r>
              <a:rPr lang="en-US" sz="2000" dirty="0" err="1">
                <a:ea typeface="+mn-lt"/>
                <a:cs typeface="+mn-lt"/>
              </a:rPr>
              <a:t>viên</a:t>
            </a:r>
            <a:r>
              <a:rPr lang="en-US" sz="2000" dirty="0">
                <a:ea typeface="+mn-lt"/>
                <a:cs typeface="+mn-lt"/>
              </a:rPr>
              <a:t> </a:t>
            </a:r>
            <a:r>
              <a:rPr lang="en-US" sz="2000" dirty="0" err="1">
                <a:ea typeface="+mn-lt"/>
                <a:cs typeface="+mn-lt"/>
              </a:rPr>
              <a:t>yêu</a:t>
            </a:r>
            <a:r>
              <a:rPr lang="en-US" sz="2000" dirty="0">
                <a:ea typeface="+mn-lt"/>
                <a:cs typeface="+mn-lt"/>
              </a:rPr>
              <a:t> </a:t>
            </a:r>
            <a:r>
              <a:rPr lang="en-US" sz="2000" dirty="0" err="1">
                <a:ea typeface="+mn-lt"/>
                <a:cs typeface="+mn-lt"/>
              </a:rPr>
              <a:t>mến</a:t>
            </a:r>
            <a:r>
              <a:rPr lang="en-US" sz="2000" dirty="0">
                <a:ea typeface="+mn-lt"/>
                <a:cs typeface="+mn-lt"/>
              </a:rPr>
              <a:t> </a:t>
            </a:r>
            <a:r>
              <a:rPr lang="en-US" sz="2000" dirty="0" err="1">
                <a:ea typeface="+mn-lt"/>
                <a:cs typeface="+mn-lt"/>
              </a:rPr>
              <a:t>Bí</a:t>
            </a:r>
            <a:r>
              <a:rPr lang="en-US" sz="2000" dirty="0">
                <a:ea typeface="+mn-lt"/>
                <a:cs typeface="+mn-lt"/>
              </a:rPr>
              <a:t> </a:t>
            </a:r>
            <a:r>
              <a:rPr lang="en-US" sz="2000" dirty="0" err="1">
                <a:ea typeface="+mn-lt"/>
                <a:cs typeface="+mn-lt"/>
              </a:rPr>
              <a:t>Tích</a:t>
            </a:r>
            <a:r>
              <a:rPr lang="en-US" sz="2000" dirty="0">
                <a:ea typeface="+mn-lt"/>
                <a:cs typeface="+mn-lt"/>
              </a:rPr>
              <a:t> Thánh </a:t>
            </a:r>
            <a:r>
              <a:rPr lang="en-US" sz="2000" dirty="0" err="1">
                <a:ea typeface="+mn-lt"/>
                <a:cs typeface="+mn-lt"/>
              </a:rPr>
              <a:t>Thể</a:t>
            </a:r>
            <a:r>
              <a:rPr lang="en-US" sz="2000" dirty="0">
                <a:ea typeface="+mn-lt"/>
                <a:cs typeface="+mn-lt"/>
              </a:rPr>
              <a:t> </a:t>
            </a:r>
            <a:r>
              <a:rPr lang="en-US" sz="2000" dirty="0" err="1">
                <a:ea typeface="+mn-lt"/>
                <a:cs typeface="+mn-lt"/>
              </a:rPr>
              <a:t>một</a:t>
            </a:r>
            <a:r>
              <a:rPr lang="en-US" sz="2000" dirty="0">
                <a:ea typeface="+mn-lt"/>
                <a:cs typeface="+mn-lt"/>
              </a:rPr>
              <a:t> </a:t>
            </a:r>
            <a:r>
              <a:rPr lang="en-US" sz="2000" dirty="0" err="1">
                <a:ea typeface="+mn-lt"/>
                <a:cs typeface="+mn-lt"/>
              </a:rPr>
              <a:t>cách</a:t>
            </a:r>
            <a:r>
              <a:rPr lang="en-US" sz="2000" dirty="0">
                <a:ea typeface="+mn-lt"/>
                <a:cs typeface="+mn-lt"/>
              </a:rPr>
              <a:t> </a:t>
            </a:r>
            <a:r>
              <a:rPr lang="en-US" sz="2000" dirty="0" err="1">
                <a:ea typeface="+mn-lt"/>
                <a:cs typeface="+mn-lt"/>
              </a:rPr>
              <a:t>sâu</a:t>
            </a:r>
            <a:r>
              <a:rPr lang="en-US" sz="2000" dirty="0">
                <a:ea typeface="+mn-lt"/>
                <a:cs typeface="+mn-lt"/>
              </a:rPr>
              <a:t> </a:t>
            </a:r>
            <a:r>
              <a:rPr lang="en-US" sz="2000" dirty="0" err="1">
                <a:ea typeface="+mn-lt"/>
                <a:cs typeface="+mn-lt"/>
              </a:rPr>
              <a:t>sắc</a:t>
            </a:r>
            <a:r>
              <a:rPr lang="en-US" sz="2000" dirty="0">
                <a:ea typeface="+mn-lt"/>
                <a:cs typeface="+mn-lt"/>
              </a:rPr>
              <a:t> </a:t>
            </a:r>
            <a:r>
              <a:rPr lang="en-US" sz="2000" dirty="0" err="1">
                <a:ea typeface="+mn-lt"/>
                <a:cs typeface="+mn-lt"/>
              </a:rPr>
              <a:t>hơn</a:t>
            </a:r>
          </a:p>
          <a:p>
            <a:pPr marL="0" indent="0">
              <a:buNone/>
            </a:pPr>
            <a:endParaRPr lang="en-US" sz="2000" dirty="0">
              <a:cs typeface="Calibri" panose="020F0502020204030204"/>
            </a:endParaRPr>
          </a:p>
        </p:txBody>
      </p:sp>
      <p:pic>
        <p:nvPicPr>
          <p:cNvPr id="4" name="Picture 4">
            <a:extLst>
              <a:ext uri="{FF2B5EF4-FFF2-40B4-BE49-F238E27FC236}">
                <a16:creationId xmlns:a16="http://schemas.microsoft.com/office/drawing/2014/main" id="{8340B322-DAAA-6A2A-ED9C-759693708376}"/>
              </a:ext>
            </a:extLst>
          </p:cNvPr>
          <p:cNvPicPr>
            <a:picLocks noChangeAspect="1"/>
          </p:cNvPicPr>
          <p:nvPr/>
        </p:nvPicPr>
        <p:blipFill rotWithShape="1">
          <a:blip r:embed="rId2"/>
          <a:srcRect l="24265" r="19314"/>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7" name="Title 6">
            <a:extLst>
              <a:ext uri="{FF2B5EF4-FFF2-40B4-BE49-F238E27FC236}">
                <a16:creationId xmlns:a16="http://schemas.microsoft.com/office/drawing/2014/main" id="{D9D3AFC4-C03D-88CE-866B-37F796134683}"/>
              </a:ext>
            </a:extLst>
          </p:cNvPr>
          <p:cNvSpPr>
            <a:spLocks noGrp="1"/>
          </p:cNvSpPr>
          <p:nvPr>
            <p:ph type="title"/>
          </p:nvPr>
        </p:nvSpPr>
        <p:spPr>
          <a:xfrm>
            <a:off x="770965" y="970243"/>
            <a:ext cx="3971364" cy="1347974"/>
          </a:xfrm>
        </p:spPr>
        <p:txBody>
          <a:bodyPr>
            <a:normAutofit fontScale="90000"/>
          </a:bodyPr>
          <a:lstStyle/>
          <a:p>
            <a:pPr>
              <a:spcBef>
                <a:spcPts val="1000"/>
              </a:spcBef>
            </a:pPr>
            <a:r>
              <a:rPr lang="en-US" sz="3400" b="1" dirty="0">
                <a:latin typeface="Calibri"/>
                <a:cs typeface="Calibri"/>
              </a:rPr>
              <a:t>Phong </a:t>
            </a:r>
            <a:r>
              <a:rPr lang="en-US" sz="3400" b="1" dirty="0" err="1">
                <a:latin typeface="Calibri"/>
                <a:cs typeface="Calibri"/>
              </a:rPr>
              <a:t>Trào</a:t>
            </a:r>
            <a:r>
              <a:rPr lang="en-US" sz="3400" b="1" dirty="0">
                <a:latin typeface="Calibri"/>
                <a:cs typeface="Calibri"/>
              </a:rPr>
              <a:t> </a:t>
            </a:r>
            <a:r>
              <a:rPr lang="en-US" sz="3400" b="1" dirty="0" err="1">
                <a:latin typeface="Calibri"/>
                <a:cs typeface="Calibri"/>
              </a:rPr>
              <a:t>Thiếu</a:t>
            </a:r>
            <a:r>
              <a:rPr lang="en-US" sz="3400" b="1" dirty="0">
                <a:latin typeface="Calibri"/>
                <a:cs typeface="Calibri"/>
              </a:rPr>
              <a:t> Nhi </a:t>
            </a:r>
            <a:br>
              <a:rPr lang="en-US" sz="3400" b="1" dirty="0">
                <a:latin typeface="Calibri"/>
                <a:cs typeface="Calibri"/>
              </a:rPr>
            </a:br>
            <a:r>
              <a:rPr lang="en-US" sz="3400" b="1" dirty="0">
                <a:latin typeface="Calibri"/>
                <a:cs typeface="Calibri"/>
              </a:rPr>
              <a:t>Thánh </a:t>
            </a:r>
            <a:r>
              <a:rPr lang="en-US" sz="3400" b="1" dirty="0" err="1">
                <a:latin typeface="Calibri"/>
                <a:cs typeface="Calibri"/>
              </a:rPr>
              <a:t>Thể</a:t>
            </a:r>
            <a:r>
              <a:rPr lang="en-US" sz="3400" b="1" dirty="0">
                <a:latin typeface="Calibri"/>
                <a:cs typeface="Calibri"/>
              </a:rPr>
              <a:t> </a:t>
            </a:r>
            <a:r>
              <a:rPr lang="en-US" sz="3400" b="1" dirty="0" err="1">
                <a:latin typeface="Calibri"/>
                <a:cs typeface="Calibri"/>
              </a:rPr>
              <a:t>ViệtNam</a:t>
            </a:r>
            <a:r>
              <a:rPr lang="en-US" sz="3400" b="1" dirty="0">
                <a:latin typeface="Calibri"/>
                <a:cs typeface="Calibri"/>
              </a:rPr>
              <a:t> </a:t>
            </a:r>
            <a:br>
              <a:rPr lang="en-US" sz="3400" b="1" dirty="0">
                <a:latin typeface="Calibri"/>
                <a:cs typeface="Calibri"/>
              </a:rPr>
            </a:br>
            <a:r>
              <a:rPr lang="en-US" sz="3400" b="1" dirty="0" err="1">
                <a:latin typeface="Calibri"/>
                <a:cs typeface="Calibri"/>
              </a:rPr>
              <a:t>tại</a:t>
            </a:r>
            <a:r>
              <a:rPr lang="en-US" sz="3400" b="1" dirty="0">
                <a:latin typeface="Calibri"/>
                <a:cs typeface="Calibri"/>
              </a:rPr>
              <a:t> </a:t>
            </a:r>
            <a:r>
              <a:rPr lang="en-US" sz="3400" b="1" dirty="0" err="1">
                <a:latin typeface="Calibri"/>
                <a:cs typeface="Calibri"/>
              </a:rPr>
              <a:t>Hoa</a:t>
            </a:r>
            <a:r>
              <a:rPr lang="en-US" sz="3400" b="1" dirty="0">
                <a:latin typeface="Calibri"/>
                <a:cs typeface="Calibri"/>
              </a:rPr>
              <a:t> </a:t>
            </a:r>
            <a:r>
              <a:rPr lang="en-US" sz="3400" b="1" dirty="0" err="1">
                <a:latin typeface="Calibri"/>
                <a:cs typeface="Calibri"/>
              </a:rPr>
              <a:t>Kỳ</a:t>
            </a:r>
            <a:r>
              <a:rPr lang="en-US" sz="3400" b="1" dirty="0">
                <a:latin typeface="Calibri"/>
                <a:cs typeface="Calibri"/>
              </a:rPr>
              <a:t> &amp; </a:t>
            </a:r>
            <a:br>
              <a:rPr lang="en-US" sz="3400" b="1" dirty="0">
                <a:latin typeface="Calibri"/>
                <a:cs typeface="Calibri"/>
              </a:rPr>
            </a:br>
            <a:r>
              <a:rPr lang="en-US" sz="3400" b="1" dirty="0" err="1">
                <a:latin typeface="Calibri"/>
                <a:cs typeface="Calibri"/>
              </a:rPr>
              <a:t>Chiến</a:t>
            </a:r>
            <a:r>
              <a:rPr lang="en-US" sz="3400" b="1" dirty="0">
                <a:latin typeface="Calibri"/>
                <a:cs typeface="Calibri"/>
              </a:rPr>
              <a:t> </a:t>
            </a:r>
            <a:r>
              <a:rPr lang="en-US" sz="3400" b="1" dirty="0" err="1">
                <a:latin typeface="Calibri"/>
                <a:cs typeface="Calibri"/>
              </a:rPr>
              <a:t>Dịch</a:t>
            </a:r>
            <a:r>
              <a:rPr lang="en-US" sz="3400" b="1" dirty="0">
                <a:latin typeface="Calibri"/>
                <a:cs typeface="Calibri"/>
              </a:rPr>
              <a:t> </a:t>
            </a:r>
            <a:r>
              <a:rPr lang="en-US" sz="3400" b="1" dirty="0" err="1">
                <a:latin typeface="Calibri"/>
                <a:cs typeface="Calibri"/>
              </a:rPr>
              <a:t>Sống</a:t>
            </a:r>
            <a:r>
              <a:rPr lang="en-US" sz="3400" b="1" dirty="0">
                <a:latin typeface="Calibri"/>
                <a:cs typeface="Calibri"/>
              </a:rPr>
              <a:t> </a:t>
            </a:r>
            <a:r>
              <a:rPr lang="en-US" sz="3400" b="1" dirty="0" err="1">
                <a:latin typeface="Calibri"/>
                <a:cs typeface="Calibri"/>
              </a:rPr>
              <a:t>Lại</a:t>
            </a:r>
            <a:r>
              <a:rPr lang="en-US" sz="3400" b="1" dirty="0">
                <a:latin typeface="Calibri"/>
                <a:cs typeface="Calibri"/>
              </a:rPr>
              <a:t> </a:t>
            </a:r>
            <a:br>
              <a:rPr lang="en-US" sz="3400" b="1" dirty="0">
                <a:latin typeface="Calibri"/>
                <a:cs typeface="Calibri"/>
              </a:rPr>
            </a:br>
            <a:r>
              <a:rPr lang="en-US" sz="3400" b="1" dirty="0" err="1">
                <a:latin typeface="Calibri"/>
                <a:cs typeface="Calibri"/>
              </a:rPr>
              <a:t>Niềm</a:t>
            </a:r>
            <a:r>
              <a:rPr lang="en-US" sz="3400" b="1" dirty="0">
                <a:latin typeface="Calibri"/>
                <a:cs typeface="Calibri"/>
              </a:rPr>
              <a:t> Tin Thánh </a:t>
            </a:r>
            <a:r>
              <a:rPr lang="en-US" sz="3400" b="1" dirty="0" err="1">
                <a:latin typeface="Calibri"/>
                <a:cs typeface="Calibri"/>
              </a:rPr>
              <a:t>Thể</a:t>
            </a:r>
            <a:endParaRPr lang="en-US" sz="3400" b="1" dirty="0" err="1">
              <a:latin typeface="Calibri"/>
              <a:ea typeface="+mj-lt"/>
              <a:cs typeface="+mj-lt"/>
            </a:endParaRPr>
          </a:p>
          <a:p>
            <a:endParaRPr lang="en-US" sz="3400" b="1" dirty="0">
              <a:latin typeface="Calibri"/>
              <a:cs typeface="Calibri Light"/>
            </a:endParaRPr>
          </a:p>
        </p:txBody>
      </p:sp>
    </p:spTree>
    <p:extLst>
      <p:ext uri="{BB962C8B-B14F-4D97-AF65-F5344CB8AC3E}">
        <p14:creationId xmlns:p14="http://schemas.microsoft.com/office/powerpoint/2010/main" val="8411418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421C2C0-4A52-A9BC-D00E-C57D45EA3F56}"/>
              </a:ext>
            </a:extLst>
          </p:cNvPr>
          <p:cNvSpPr>
            <a:spLocks noGrp="1"/>
          </p:cNvSpPr>
          <p:nvPr>
            <p:ph type="title"/>
          </p:nvPr>
        </p:nvSpPr>
        <p:spPr>
          <a:xfrm>
            <a:off x="589560" y="407945"/>
            <a:ext cx="4560584" cy="1128068"/>
          </a:xfrm>
        </p:spPr>
        <p:txBody>
          <a:bodyPr vert="horz" lIns="91440" tIns="45720" rIns="91440" bIns="45720" rtlCol="0" anchor="ctr">
            <a:normAutofit/>
          </a:bodyPr>
          <a:lstStyle/>
          <a:p>
            <a:r>
              <a:rPr lang="en-US" sz="4000" b="1"/>
              <a:t>OUR FOCUS AREAS</a:t>
            </a:r>
            <a:endParaRPr lang="en-US" sz="4000"/>
          </a:p>
          <a:p>
            <a:endParaRPr lang="en-US" sz="4000"/>
          </a:p>
        </p:txBody>
      </p:sp>
      <p:grpSp>
        <p:nvGrpSpPr>
          <p:cNvPr id="14" name="Group 13">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5" name="Rectangle 14">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ectangle 17">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DB9426C4-F932-A1E8-A9F7-83D2D0DDC919}"/>
              </a:ext>
            </a:extLst>
          </p:cNvPr>
          <p:cNvSpPr txBox="1"/>
          <p:nvPr/>
        </p:nvSpPr>
        <p:spPr>
          <a:xfrm>
            <a:off x="669161" y="907358"/>
            <a:ext cx="4559425" cy="1256556"/>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a:lnSpc>
                <a:spcPct val="90000"/>
              </a:lnSpc>
              <a:spcAft>
                <a:spcPts val="600"/>
              </a:spcAft>
            </a:pPr>
            <a:r>
              <a:rPr lang="en-US" sz="2000" dirty="0"/>
              <a:t>Additional resources for youth leaders to use in their curriculum, and for families to use at home, will include:</a:t>
            </a:r>
            <a:endParaRPr lang="en-US" sz="2000">
              <a:cs typeface="Calibri" panose="020F0502020204030204"/>
            </a:endParaRPr>
          </a:p>
        </p:txBody>
      </p:sp>
      <p:sp>
        <p:nvSpPr>
          <p:cNvPr id="20" name="Rectangle 19">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Diagram&#10;&#10;Description automatically generated">
            <a:extLst>
              <a:ext uri="{FF2B5EF4-FFF2-40B4-BE49-F238E27FC236}">
                <a16:creationId xmlns:a16="http://schemas.microsoft.com/office/drawing/2014/main" id="{1D589C68-33A1-6F32-6681-F53A159B4D29}"/>
              </a:ext>
            </a:extLst>
          </p:cNvPr>
          <p:cNvPicPr>
            <a:picLocks noChangeAspect="1"/>
          </p:cNvPicPr>
          <p:nvPr/>
        </p:nvPicPr>
        <p:blipFill rotWithShape="1">
          <a:blip r:embed="rId2"/>
          <a:srcRect l="10331" t="9691" r="12984" b="16495"/>
          <a:stretch/>
        </p:blipFill>
        <p:spPr>
          <a:xfrm>
            <a:off x="6000200" y="877793"/>
            <a:ext cx="5281264" cy="5114255"/>
          </a:xfrm>
          <a:prstGeom prst="rect">
            <a:avLst/>
          </a:prstGeom>
        </p:spPr>
      </p:pic>
      <p:sp>
        <p:nvSpPr>
          <p:cNvPr id="44" name="TextBox 43">
            <a:extLst>
              <a:ext uri="{FF2B5EF4-FFF2-40B4-BE49-F238E27FC236}">
                <a16:creationId xmlns:a16="http://schemas.microsoft.com/office/drawing/2014/main" id="{72A26BF0-AC4B-080C-9712-D80A7725B669}"/>
              </a:ext>
            </a:extLst>
          </p:cNvPr>
          <p:cNvSpPr txBox="1"/>
          <p:nvPr/>
        </p:nvSpPr>
        <p:spPr>
          <a:xfrm>
            <a:off x="589429" y="2281518"/>
            <a:ext cx="4849905" cy="415498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Arial"/>
              <a:buChar char="•"/>
            </a:pPr>
            <a:r>
              <a:rPr lang="en-US" sz="2200" dirty="0"/>
              <a:t>Attending Eucharistic Adoration together monthly</a:t>
            </a:r>
            <a:endParaRPr lang="en-US" sz="2200">
              <a:cs typeface="Calibri"/>
            </a:endParaRPr>
          </a:p>
          <a:p>
            <a:pPr marL="342900" indent="-342900">
              <a:buFont typeface="Arial"/>
              <a:buChar char="•"/>
            </a:pPr>
            <a:r>
              <a:rPr lang="en-US" sz="2200" dirty="0"/>
              <a:t>Learning about Saints who were devoted to the Eucharist &amp; about Eucharistic Miracles</a:t>
            </a:r>
            <a:endParaRPr lang="en-US" sz="2200">
              <a:cs typeface="Calibri"/>
            </a:endParaRPr>
          </a:p>
          <a:p>
            <a:pPr marL="342900" indent="-342900">
              <a:buFont typeface="Arial"/>
              <a:buChar char="•"/>
            </a:pPr>
            <a:r>
              <a:rPr lang="en-US" sz="2200" dirty="0"/>
              <a:t>Sharing witness of how the Eucharist has transformed the lives of others</a:t>
            </a:r>
            <a:endParaRPr lang="en-US" sz="2200">
              <a:cs typeface="Calibri"/>
            </a:endParaRPr>
          </a:p>
          <a:p>
            <a:pPr marL="342900" indent="-342900">
              <a:buFont typeface="Arial"/>
              <a:buChar char="•"/>
            </a:pPr>
            <a:r>
              <a:rPr lang="en-US" sz="2200" dirty="0"/>
              <a:t>Praying together basic prayers of Living a Eucharistic Day</a:t>
            </a:r>
            <a:endParaRPr lang="en-US" sz="2200">
              <a:cs typeface="Calibri"/>
            </a:endParaRPr>
          </a:p>
          <a:p>
            <a:pPr marL="342900" indent="-342900">
              <a:buFont typeface="Arial"/>
              <a:buChar char="•"/>
            </a:pPr>
            <a:r>
              <a:rPr lang="en-US" sz="2200" dirty="0"/>
              <a:t>Growing in understanding and love for the Gospel &amp; the wonders of the Mass</a:t>
            </a:r>
            <a:endParaRPr lang="en-US" sz="2200">
              <a:cs typeface="Calibri"/>
            </a:endParaRPr>
          </a:p>
        </p:txBody>
      </p:sp>
    </p:spTree>
    <p:extLst>
      <p:ext uri="{BB962C8B-B14F-4D97-AF65-F5344CB8AC3E}">
        <p14:creationId xmlns:p14="http://schemas.microsoft.com/office/powerpoint/2010/main" val="21290541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421C2C0-4A52-A9BC-D00E-C57D45EA3F56}"/>
              </a:ext>
            </a:extLst>
          </p:cNvPr>
          <p:cNvSpPr>
            <a:spLocks noGrp="1"/>
          </p:cNvSpPr>
          <p:nvPr>
            <p:ph type="title"/>
          </p:nvPr>
        </p:nvSpPr>
        <p:spPr>
          <a:xfrm>
            <a:off x="600766" y="116592"/>
            <a:ext cx="5087260" cy="1128068"/>
          </a:xfrm>
        </p:spPr>
        <p:txBody>
          <a:bodyPr vert="horz" lIns="91440" tIns="45720" rIns="91440" bIns="45720" rtlCol="0" anchor="ctr">
            <a:normAutofit fontScale="90000"/>
          </a:bodyPr>
          <a:lstStyle/>
          <a:p>
            <a:r>
              <a:rPr lang="en-US" sz="4000" b="1" dirty="0" err="1">
                <a:ea typeface="+mj-lt"/>
                <a:cs typeface="+mj-lt"/>
              </a:rPr>
              <a:t>Trọng</a:t>
            </a:r>
            <a:r>
              <a:rPr lang="en-US" sz="4000" b="1" dirty="0">
                <a:ea typeface="+mj-lt"/>
                <a:cs typeface="+mj-lt"/>
              </a:rPr>
              <a:t> Tâm </a:t>
            </a:r>
            <a:r>
              <a:rPr lang="en-US" sz="4000" b="1" dirty="0" err="1">
                <a:ea typeface="+mj-lt"/>
                <a:cs typeface="+mj-lt"/>
              </a:rPr>
              <a:t>của</a:t>
            </a:r>
            <a:r>
              <a:rPr lang="en-US" sz="4000" b="1" dirty="0">
                <a:ea typeface="+mj-lt"/>
                <a:cs typeface="+mj-lt"/>
              </a:rPr>
              <a:t> TNTTVNHK</a:t>
            </a:r>
            <a:endParaRPr lang="en-US" dirty="0"/>
          </a:p>
          <a:p>
            <a:endParaRPr lang="en-US" sz="4000"/>
          </a:p>
        </p:txBody>
      </p:sp>
      <p:grpSp>
        <p:nvGrpSpPr>
          <p:cNvPr id="14" name="Group 13">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5" name="Rectangle 14">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ectangle 17">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DB9426C4-F932-A1E8-A9F7-83D2D0DDC919}"/>
              </a:ext>
            </a:extLst>
          </p:cNvPr>
          <p:cNvSpPr txBox="1"/>
          <p:nvPr/>
        </p:nvSpPr>
        <p:spPr>
          <a:xfrm>
            <a:off x="669161" y="795299"/>
            <a:ext cx="4559425" cy="1256556"/>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a:lnSpc>
                <a:spcPct val="90000"/>
              </a:lnSpc>
              <a:spcAft>
                <a:spcPts val="600"/>
              </a:spcAft>
            </a:pPr>
            <a:r>
              <a:rPr lang="en-US" sz="2000" dirty="0">
                <a:ea typeface="+mn-lt"/>
                <a:cs typeface="+mn-lt"/>
              </a:rPr>
              <a:t>Các </a:t>
            </a:r>
            <a:r>
              <a:rPr lang="en-US" sz="2000" dirty="0" err="1">
                <a:ea typeface="+mn-lt"/>
                <a:cs typeface="+mn-lt"/>
              </a:rPr>
              <a:t>tài</a:t>
            </a:r>
            <a:r>
              <a:rPr lang="en-US" sz="2000" dirty="0">
                <a:ea typeface="+mn-lt"/>
                <a:cs typeface="+mn-lt"/>
              </a:rPr>
              <a:t> </a:t>
            </a:r>
            <a:r>
              <a:rPr lang="en-US" sz="2000" dirty="0" err="1">
                <a:ea typeface="+mn-lt"/>
                <a:cs typeface="+mn-lt"/>
              </a:rPr>
              <a:t>liệu</a:t>
            </a:r>
            <a:r>
              <a:rPr lang="en-US" sz="2000" dirty="0">
                <a:ea typeface="+mn-lt"/>
                <a:cs typeface="+mn-lt"/>
              </a:rPr>
              <a:t> </a:t>
            </a:r>
            <a:r>
              <a:rPr lang="en-US" sz="2000" dirty="0" err="1">
                <a:ea typeface="+mn-lt"/>
                <a:cs typeface="+mn-lt"/>
              </a:rPr>
              <a:t>bổ</a:t>
            </a:r>
            <a:r>
              <a:rPr lang="en-US" sz="2000" dirty="0">
                <a:ea typeface="+mn-lt"/>
                <a:cs typeface="+mn-lt"/>
              </a:rPr>
              <a:t> sung </a:t>
            </a:r>
            <a:r>
              <a:rPr lang="en-US" sz="2000" dirty="0" err="1">
                <a:ea typeface="+mn-lt"/>
                <a:cs typeface="+mn-lt"/>
              </a:rPr>
              <a:t>của</a:t>
            </a:r>
            <a:r>
              <a:rPr lang="en-US" sz="2000" dirty="0">
                <a:ea typeface="+mn-lt"/>
                <a:cs typeface="+mn-lt"/>
              </a:rPr>
              <a:t> TNTTVNHK </a:t>
            </a:r>
            <a:r>
              <a:rPr lang="en-US" sz="2000" dirty="0" err="1">
                <a:ea typeface="+mn-lt"/>
                <a:cs typeface="+mn-lt"/>
              </a:rPr>
              <a:t>dành</a:t>
            </a:r>
            <a:r>
              <a:rPr lang="en-US" sz="2000" dirty="0">
                <a:ea typeface="+mn-lt"/>
                <a:cs typeface="+mn-lt"/>
              </a:rPr>
              <a:t> </a:t>
            </a:r>
            <a:r>
              <a:rPr lang="en-US" sz="2000" dirty="0" err="1">
                <a:ea typeface="+mn-lt"/>
                <a:cs typeface="+mn-lt"/>
              </a:rPr>
              <a:t>cho</a:t>
            </a:r>
            <a:r>
              <a:rPr lang="en-US" sz="2000" dirty="0">
                <a:ea typeface="+mn-lt"/>
                <a:cs typeface="+mn-lt"/>
              </a:rPr>
              <a:t> </a:t>
            </a:r>
            <a:r>
              <a:rPr lang="en-US" sz="2000" dirty="0" err="1">
                <a:ea typeface="+mn-lt"/>
                <a:cs typeface="+mn-lt"/>
              </a:rPr>
              <a:t>các</a:t>
            </a:r>
            <a:r>
              <a:rPr lang="en-US" sz="2000" dirty="0">
                <a:ea typeface="+mn-lt"/>
                <a:cs typeface="+mn-lt"/>
              </a:rPr>
              <a:t> Huynh </a:t>
            </a:r>
            <a:r>
              <a:rPr lang="en-US" sz="2000" dirty="0" err="1">
                <a:ea typeface="+mn-lt"/>
                <a:cs typeface="+mn-lt"/>
              </a:rPr>
              <a:t>Trưởng</a:t>
            </a:r>
            <a:r>
              <a:rPr lang="en-US" sz="2000" dirty="0">
                <a:ea typeface="+mn-lt"/>
                <a:cs typeface="+mn-lt"/>
              </a:rPr>
              <a:t> </a:t>
            </a:r>
            <a:r>
              <a:rPr lang="en-US" sz="2000" dirty="0" err="1">
                <a:ea typeface="+mn-lt"/>
                <a:cs typeface="+mn-lt"/>
              </a:rPr>
              <a:t>dùng</a:t>
            </a:r>
            <a:r>
              <a:rPr lang="en-US" sz="2000" dirty="0">
                <a:ea typeface="+mn-lt"/>
                <a:cs typeface="+mn-lt"/>
              </a:rPr>
              <a:t> </a:t>
            </a:r>
            <a:r>
              <a:rPr lang="en-US" sz="2000" dirty="0" err="1">
                <a:ea typeface="+mn-lt"/>
                <a:cs typeface="+mn-lt"/>
              </a:rPr>
              <a:t>trong</a:t>
            </a:r>
            <a:r>
              <a:rPr lang="en-US" sz="2000" dirty="0">
                <a:ea typeface="+mn-lt"/>
                <a:cs typeface="+mn-lt"/>
              </a:rPr>
              <a:t> </a:t>
            </a:r>
            <a:r>
              <a:rPr lang="en-US" sz="2000" dirty="0" err="1">
                <a:ea typeface="+mn-lt"/>
                <a:cs typeface="+mn-lt"/>
              </a:rPr>
              <a:t>chương</a:t>
            </a:r>
            <a:r>
              <a:rPr lang="en-US" sz="2000" dirty="0">
                <a:ea typeface="+mn-lt"/>
                <a:cs typeface="+mn-lt"/>
              </a:rPr>
              <a:t> </a:t>
            </a:r>
            <a:r>
              <a:rPr lang="en-US" sz="2000" dirty="0" err="1">
                <a:ea typeface="+mn-lt"/>
                <a:cs typeface="+mn-lt"/>
              </a:rPr>
              <a:t>trình</a:t>
            </a:r>
            <a:r>
              <a:rPr lang="en-US" sz="2000" dirty="0">
                <a:ea typeface="+mn-lt"/>
                <a:cs typeface="+mn-lt"/>
              </a:rPr>
              <a:t> </a:t>
            </a:r>
            <a:r>
              <a:rPr lang="en-US" sz="2000" dirty="0" err="1">
                <a:ea typeface="+mn-lt"/>
                <a:cs typeface="+mn-lt"/>
              </a:rPr>
              <a:t>thăng</a:t>
            </a:r>
            <a:r>
              <a:rPr lang="en-US" sz="2000" dirty="0">
                <a:ea typeface="+mn-lt"/>
                <a:cs typeface="+mn-lt"/>
              </a:rPr>
              <a:t> </a:t>
            </a:r>
            <a:r>
              <a:rPr lang="en-US" sz="2000" dirty="0" err="1">
                <a:ea typeface="+mn-lt"/>
                <a:cs typeface="+mn-lt"/>
              </a:rPr>
              <a:t>tiến</a:t>
            </a:r>
            <a:r>
              <a:rPr lang="en-US" sz="2000" dirty="0">
                <a:ea typeface="+mn-lt"/>
                <a:cs typeface="+mn-lt"/>
              </a:rPr>
              <a:t> </a:t>
            </a:r>
            <a:r>
              <a:rPr lang="en-US" sz="2000" dirty="0" err="1">
                <a:ea typeface="+mn-lt"/>
                <a:cs typeface="+mn-lt"/>
              </a:rPr>
              <a:t>và</a:t>
            </a:r>
            <a:r>
              <a:rPr lang="en-US" sz="2000" dirty="0">
                <a:ea typeface="+mn-lt"/>
                <a:cs typeface="+mn-lt"/>
              </a:rPr>
              <a:t> </a:t>
            </a:r>
            <a:r>
              <a:rPr lang="en-US" sz="2000" dirty="0" err="1">
                <a:ea typeface="+mn-lt"/>
                <a:cs typeface="+mn-lt"/>
              </a:rPr>
              <a:t>cho</a:t>
            </a:r>
            <a:r>
              <a:rPr lang="en-US" sz="2000" dirty="0">
                <a:ea typeface="+mn-lt"/>
                <a:cs typeface="+mn-lt"/>
              </a:rPr>
              <a:t> </a:t>
            </a:r>
            <a:r>
              <a:rPr lang="en-US" sz="2000" dirty="0" err="1">
                <a:ea typeface="+mn-lt"/>
                <a:cs typeface="+mn-lt"/>
              </a:rPr>
              <a:t>các</a:t>
            </a:r>
            <a:r>
              <a:rPr lang="en-US" sz="2000" dirty="0">
                <a:ea typeface="+mn-lt"/>
                <a:cs typeface="+mn-lt"/>
              </a:rPr>
              <a:t> </a:t>
            </a:r>
            <a:r>
              <a:rPr lang="en-US" sz="2000" dirty="0" err="1">
                <a:ea typeface="+mn-lt"/>
                <a:cs typeface="+mn-lt"/>
              </a:rPr>
              <a:t>gia</a:t>
            </a:r>
            <a:r>
              <a:rPr lang="en-US" sz="2000" dirty="0">
                <a:ea typeface="+mn-lt"/>
                <a:cs typeface="+mn-lt"/>
              </a:rPr>
              <a:t> </a:t>
            </a:r>
            <a:r>
              <a:rPr lang="en-US" sz="2000" dirty="0" err="1">
                <a:ea typeface="+mn-lt"/>
                <a:cs typeface="+mn-lt"/>
              </a:rPr>
              <a:t>đình</a:t>
            </a:r>
            <a:r>
              <a:rPr lang="en-US" sz="2000" dirty="0">
                <a:ea typeface="+mn-lt"/>
                <a:cs typeface="+mn-lt"/>
              </a:rPr>
              <a:t> </a:t>
            </a:r>
            <a:r>
              <a:rPr lang="en-US" sz="2000" dirty="0" err="1">
                <a:ea typeface="+mn-lt"/>
                <a:cs typeface="+mn-lt"/>
              </a:rPr>
              <a:t>sử</a:t>
            </a:r>
            <a:r>
              <a:rPr lang="en-US" sz="2000" dirty="0">
                <a:ea typeface="+mn-lt"/>
                <a:cs typeface="+mn-lt"/>
              </a:rPr>
              <a:t> </a:t>
            </a:r>
            <a:r>
              <a:rPr lang="en-US" sz="2000" dirty="0" err="1">
                <a:ea typeface="+mn-lt"/>
                <a:cs typeface="+mn-lt"/>
              </a:rPr>
              <a:t>dụng</a:t>
            </a:r>
            <a:r>
              <a:rPr lang="en-US" sz="2000" dirty="0">
                <a:ea typeface="+mn-lt"/>
                <a:cs typeface="+mn-lt"/>
              </a:rPr>
              <a:t> </a:t>
            </a:r>
            <a:r>
              <a:rPr lang="en-US" sz="2000" dirty="0" err="1">
                <a:ea typeface="+mn-lt"/>
                <a:cs typeface="+mn-lt"/>
              </a:rPr>
              <a:t>tại</a:t>
            </a:r>
            <a:r>
              <a:rPr lang="en-US" sz="2000" dirty="0">
                <a:ea typeface="+mn-lt"/>
                <a:cs typeface="+mn-lt"/>
              </a:rPr>
              <a:t> </a:t>
            </a:r>
            <a:r>
              <a:rPr lang="en-US" sz="2000" dirty="0" err="1">
                <a:ea typeface="+mn-lt"/>
                <a:cs typeface="+mn-lt"/>
              </a:rPr>
              <a:t>nhà</a:t>
            </a:r>
            <a:r>
              <a:rPr lang="en-US" sz="2000" dirty="0">
                <a:ea typeface="+mn-lt"/>
                <a:cs typeface="+mn-lt"/>
              </a:rPr>
              <a:t> </a:t>
            </a:r>
            <a:r>
              <a:rPr lang="en-US" sz="2000" dirty="0" err="1">
                <a:ea typeface="+mn-lt"/>
                <a:cs typeface="+mn-lt"/>
              </a:rPr>
              <a:t>gồm</a:t>
            </a:r>
            <a:r>
              <a:rPr lang="en-US" sz="2000" dirty="0">
                <a:ea typeface="+mn-lt"/>
                <a:cs typeface="+mn-lt"/>
              </a:rPr>
              <a:t> </a:t>
            </a:r>
            <a:r>
              <a:rPr lang="en-US" sz="2000" dirty="0" err="1">
                <a:ea typeface="+mn-lt"/>
                <a:cs typeface="+mn-lt"/>
              </a:rPr>
              <a:t>có</a:t>
            </a:r>
            <a:r>
              <a:rPr lang="en-US" sz="2000" dirty="0">
                <a:ea typeface="+mn-lt"/>
                <a:cs typeface="+mn-lt"/>
              </a:rPr>
              <a:t>: </a:t>
            </a:r>
            <a:endParaRPr lang="en-US"/>
          </a:p>
        </p:txBody>
      </p:sp>
      <p:sp>
        <p:nvSpPr>
          <p:cNvPr id="20" name="Rectangle 19">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Diagram&#10;&#10;Description automatically generated">
            <a:extLst>
              <a:ext uri="{FF2B5EF4-FFF2-40B4-BE49-F238E27FC236}">
                <a16:creationId xmlns:a16="http://schemas.microsoft.com/office/drawing/2014/main" id="{1D589C68-33A1-6F32-6681-F53A159B4D29}"/>
              </a:ext>
            </a:extLst>
          </p:cNvPr>
          <p:cNvPicPr>
            <a:picLocks noChangeAspect="1"/>
          </p:cNvPicPr>
          <p:nvPr/>
        </p:nvPicPr>
        <p:blipFill rotWithShape="1">
          <a:blip r:embed="rId2"/>
          <a:srcRect l="10331" t="9691" r="12984" b="16495"/>
          <a:stretch/>
        </p:blipFill>
        <p:spPr>
          <a:xfrm>
            <a:off x="6000200" y="877793"/>
            <a:ext cx="5281264" cy="5114255"/>
          </a:xfrm>
          <a:prstGeom prst="rect">
            <a:avLst/>
          </a:prstGeom>
        </p:spPr>
      </p:pic>
      <p:sp>
        <p:nvSpPr>
          <p:cNvPr id="44" name="TextBox 43">
            <a:extLst>
              <a:ext uri="{FF2B5EF4-FFF2-40B4-BE49-F238E27FC236}">
                <a16:creationId xmlns:a16="http://schemas.microsoft.com/office/drawing/2014/main" id="{72A26BF0-AC4B-080C-9712-D80A7725B669}"/>
              </a:ext>
            </a:extLst>
          </p:cNvPr>
          <p:cNvSpPr txBox="1"/>
          <p:nvPr/>
        </p:nvSpPr>
        <p:spPr>
          <a:xfrm>
            <a:off x="600634" y="2270312"/>
            <a:ext cx="4827494" cy="48320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Arial"/>
              <a:buChar char="•"/>
            </a:pPr>
            <a:r>
              <a:rPr lang="en-US" sz="2200" dirty="0">
                <a:ea typeface="+mn-lt"/>
                <a:cs typeface="+mn-lt"/>
              </a:rPr>
              <a:t>Tham </a:t>
            </a:r>
            <a:r>
              <a:rPr lang="en-US" sz="2200" dirty="0" err="1">
                <a:ea typeface="+mn-lt"/>
                <a:cs typeface="+mn-lt"/>
              </a:rPr>
              <a:t>dự</a:t>
            </a:r>
            <a:r>
              <a:rPr lang="en-US" sz="2200" dirty="0">
                <a:ea typeface="+mn-lt"/>
                <a:cs typeface="+mn-lt"/>
              </a:rPr>
              <a:t> </a:t>
            </a:r>
            <a:r>
              <a:rPr lang="en-US" sz="2200" dirty="0" err="1">
                <a:ea typeface="+mn-lt"/>
                <a:cs typeface="+mn-lt"/>
              </a:rPr>
              <a:t>Chầu</a:t>
            </a:r>
            <a:r>
              <a:rPr lang="en-US" sz="2200" dirty="0">
                <a:ea typeface="+mn-lt"/>
                <a:cs typeface="+mn-lt"/>
              </a:rPr>
              <a:t> Thánh </a:t>
            </a:r>
            <a:r>
              <a:rPr lang="en-US" sz="2200" dirty="0" err="1">
                <a:ea typeface="+mn-lt"/>
                <a:cs typeface="+mn-lt"/>
              </a:rPr>
              <a:t>Thể</a:t>
            </a:r>
            <a:r>
              <a:rPr lang="en-US" sz="2200" dirty="0">
                <a:ea typeface="+mn-lt"/>
                <a:cs typeface="+mn-lt"/>
              </a:rPr>
              <a:t> </a:t>
            </a:r>
            <a:r>
              <a:rPr lang="en-US" sz="2200" dirty="0" err="1">
                <a:ea typeface="+mn-lt"/>
                <a:cs typeface="+mn-lt"/>
              </a:rPr>
              <a:t>cùng</a:t>
            </a:r>
            <a:r>
              <a:rPr lang="en-US" sz="2200" dirty="0">
                <a:ea typeface="+mn-lt"/>
                <a:cs typeface="+mn-lt"/>
              </a:rPr>
              <a:t> </a:t>
            </a:r>
            <a:r>
              <a:rPr lang="en-US" sz="2200" dirty="0" err="1">
                <a:ea typeface="+mn-lt"/>
                <a:cs typeface="+mn-lt"/>
              </a:rPr>
              <a:t>nhau</a:t>
            </a:r>
            <a:r>
              <a:rPr lang="en-US" sz="2200" dirty="0">
                <a:ea typeface="+mn-lt"/>
                <a:cs typeface="+mn-lt"/>
              </a:rPr>
              <a:t> </a:t>
            </a:r>
            <a:r>
              <a:rPr lang="en-US" sz="2200" dirty="0" err="1">
                <a:ea typeface="+mn-lt"/>
                <a:cs typeface="+mn-lt"/>
              </a:rPr>
              <a:t>hàng</a:t>
            </a:r>
            <a:r>
              <a:rPr lang="en-US" sz="2200" dirty="0">
                <a:ea typeface="+mn-lt"/>
                <a:cs typeface="+mn-lt"/>
              </a:rPr>
              <a:t> </a:t>
            </a:r>
            <a:r>
              <a:rPr lang="en-US" sz="2200" dirty="0" err="1">
                <a:ea typeface="+mn-lt"/>
                <a:cs typeface="+mn-lt"/>
              </a:rPr>
              <a:t>tháng</a:t>
            </a:r>
            <a:r>
              <a:rPr lang="en-US" sz="2200" dirty="0">
                <a:ea typeface="+mn-lt"/>
                <a:cs typeface="+mn-lt"/>
              </a:rPr>
              <a:t> </a:t>
            </a:r>
            <a:endParaRPr lang="en-US" sz="2200">
              <a:cs typeface="Calibri"/>
            </a:endParaRPr>
          </a:p>
          <a:p>
            <a:pPr marL="342900" indent="-342900">
              <a:buFont typeface="Arial"/>
              <a:buChar char="•"/>
            </a:pPr>
            <a:r>
              <a:rPr lang="en-US" sz="2200" dirty="0" err="1">
                <a:ea typeface="+mn-lt"/>
                <a:cs typeface="+mn-lt"/>
              </a:rPr>
              <a:t>Tìm</a:t>
            </a:r>
            <a:r>
              <a:rPr lang="en-US" sz="2200" dirty="0">
                <a:ea typeface="+mn-lt"/>
                <a:cs typeface="+mn-lt"/>
              </a:rPr>
              <a:t> </a:t>
            </a:r>
            <a:r>
              <a:rPr lang="en-US" sz="2200" dirty="0" err="1">
                <a:ea typeface="+mn-lt"/>
                <a:cs typeface="+mn-lt"/>
              </a:rPr>
              <a:t>hiểu</a:t>
            </a:r>
            <a:r>
              <a:rPr lang="en-US" sz="2200" dirty="0">
                <a:ea typeface="+mn-lt"/>
                <a:cs typeface="+mn-lt"/>
              </a:rPr>
              <a:t> </a:t>
            </a:r>
            <a:r>
              <a:rPr lang="en-US" sz="2200" dirty="0" err="1">
                <a:ea typeface="+mn-lt"/>
                <a:cs typeface="+mn-lt"/>
              </a:rPr>
              <a:t>về</a:t>
            </a:r>
            <a:r>
              <a:rPr lang="en-US" sz="2200" dirty="0">
                <a:ea typeface="+mn-lt"/>
                <a:cs typeface="+mn-lt"/>
              </a:rPr>
              <a:t> </a:t>
            </a:r>
            <a:r>
              <a:rPr lang="en-US" sz="2200" dirty="0" err="1">
                <a:ea typeface="+mn-lt"/>
                <a:cs typeface="+mn-lt"/>
              </a:rPr>
              <a:t>các</a:t>
            </a:r>
            <a:r>
              <a:rPr lang="en-US" sz="2200" dirty="0">
                <a:ea typeface="+mn-lt"/>
                <a:cs typeface="+mn-lt"/>
              </a:rPr>
              <a:t> Thánh </a:t>
            </a:r>
            <a:r>
              <a:rPr lang="en-US" sz="2200" dirty="0" err="1">
                <a:ea typeface="+mn-lt"/>
                <a:cs typeface="+mn-lt"/>
              </a:rPr>
              <a:t>Nhân</a:t>
            </a:r>
            <a:r>
              <a:rPr lang="en-US" sz="2200" dirty="0">
                <a:ea typeface="+mn-lt"/>
                <a:cs typeface="+mn-lt"/>
              </a:rPr>
              <a:t> </a:t>
            </a:r>
            <a:r>
              <a:rPr lang="en-US" sz="2200" dirty="0" err="1">
                <a:ea typeface="+mn-lt"/>
                <a:cs typeface="+mn-lt"/>
              </a:rPr>
              <a:t>có</a:t>
            </a:r>
            <a:r>
              <a:rPr lang="en-US" sz="2200" dirty="0">
                <a:ea typeface="+mn-lt"/>
                <a:cs typeface="+mn-lt"/>
              </a:rPr>
              <a:t> </a:t>
            </a:r>
            <a:r>
              <a:rPr lang="en-US" sz="2200" dirty="0" err="1">
                <a:ea typeface="+mn-lt"/>
                <a:cs typeface="+mn-lt"/>
              </a:rPr>
              <a:t>lòng</a:t>
            </a:r>
            <a:r>
              <a:rPr lang="en-US" sz="2200" dirty="0">
                <a:ea typeface="+mn-lt"/>
                <a:cs typeface="+mn-lt"/>
              </a:rPr>
              <a:t> </a:t>
            </a:r>
            <a:r>
              <a:rPr lang="en-US" sz="2200" dirty="0" err="1">
                <a:ea typeface="+mn-lt"/>
                <a:cs typeface="+mn-lt"/>
              </a:rPr>
              <a:t>sùng</a:t>
            </a:r>
            <a:r>
              <a:rPr lang="en-US" sz="2200" dirty="0">
                <a:ea typeface="+mn-lt"/>
                <a:cs typeface="+mn-lt"/>
              </a:rPr>
              <a:t> </a:t>
            </a:r>
            <a:r>
              <a:rPr lang="en-US" sz="2200" dirty="0" err="1">
                <a:ea typeface="+mn-lt"/>
                <a:cs typeface="+mn-lt"/>
              </a:rPr>
              <a:t>kính</a:t>
            </a:r>
            <a:r>
              <a:rPr lang="en-US" sz="2200" dirty="0">
                <a:ea typeface="+mn-lt"/>
                <a:cs typeface="+mn-lt"/>
              </a:rPr>
              <a:t> Thánh </a:t>
            </a:r>
            <a:r>
              <a:rPr lang="en-US" sz="2200" dirty="0" err="1">
                <a:ea typeface="+mn-lt"/>
                <a:cs typeface="+mn-lt"/>
              </a:rPr>
              <a:t>Thể</a:t>
            </a:r>
            <a:r>
              <a:rPr lang="en-US" sz="2200" dirty="0">
                <a:ea typeface="+mn-lt"/>
                <a:cs typeface="+mn-lt"/>
              </a:rPr>
              <a:t> </a:t>
            </a:r>
            <a:r>
              <a:rPr lang="en-US" sz="2200" dirty="0" err="1">
                <a:ea typeface="+mn-lt"/>
                <a:cs typeface="+mn-lt"/>
              </a:rPr>
              <a:t>và</a:t>
            </a:r>
            <a:r>
              <a:rPr lang="en-US" sz="2200" dirty="0">
                <a:ea typeface="+mn-lt"/>
                <a:cs typeface="+mn-lt"/>
              </a:rPr>
              <a:t> </a:t>
            </a:r>
            <a:r>
              <a:rPr lang="en-US" sz="2200" dirty="0" err="1">
                <a:ea typeface="+mn-lt"/>
                <a:cs typeface="+mn-lt"/>
              </a:rPr>
              <a:t>Phép</a:t>
            </a:r>
            <a:r>
              <a:rPr lang="en-US" sz="2200" dirty="0">
                <a:ea typeface="+mn-lt"/>
                <a:cs typeface="+mn-lt"/>
              </a:rPr>
              <a:t> </a:t>
            </a:r>
            <a:r>
              <a:rPr lang="en-US" sz="2200" dirty="0" err="1">
                <a:ea typeface="+mn-lt"/>
                <a:cs typeface="+mn-lt"/>
              </a:rPr>
              <a:t>Lạ</a:t>
            </a:r>
            <a:r>
              <a:rPr lang="en-US" sz="2200" dirty="0">
                <a:ea typeface="+mn-lt"/>
                <a:cs typeface="+mn-lt"/>
              </a:rPr>
              <a:t> Thánh </a:t>
            </a:r>
            <a:r>
              <a:rPr lang="en-US" sz="2200" dirty="0" err="1">
                <a:ea typeface="+mn-lt"/>
                <a:cs typeface="+mn-lt"/>
              </a:rPr>
              <a:t>Thể</a:t>
            </a:r>
            <a:r>
              <a:rPr lang="en-US" sz="2200" dirty="0">
                <a:ea typeface="+mn-lt"/>
                <a:cs typeface="+mn-lt"/>
              </a:rPr>
              <a:t> </a:t>
            </a:r>
            <a:endParaRPr lang="en-US">
              <a:cs typeface="Calibri" panose="020F0502020204030204"/>
            </a:endParaRPr>
          </a:p>
          <a:p>
            <a:pPr marL="342900" indent="-342900">
              <a:buFont typeface="Arial"/>
              <a:buChar char="•"/>
            </a:pPr>
            <a:r>
              <a:rPr lang="en-US" sz="2200" dirty="0" err="1">
                <a:ea typeface="+mn-lt"/>
                <a:cs typeface="+mn-lt"/>
              </a:rPr>
              <a:t>Làm</a:t>
            </a:r>
            <a:r>
              <a:rPr lang="en-US" sz="2200" dirty="0">
                <a:ea typeface="+mn-lt"/>
                <a:cs typeface="+mn-lt"/>
              </a:rPr>
              <a:t> </a:t>
            </a:r>
            <a:r>
              <a:rPr lang="en-US" sz="2200" dirty="0" err="1">
                <a:ea typeface="+mn-lt"/>
                <a:cs typeface="+mn-lt"/>
              </a:rPr>
              <a:t>chứng</a:t>
            </a:r>
            <a:r>
              <a:rPr lang="en-US" sz="2200" dirty="0">
                <a:ea typeface="+mn-lt"/>
                <a:cs typeface="+mn-lt"/>
              </a:rPr>
              <a:t> </a:t>
            </a:r>
            <a:r>
              <a:rPr lang="en-US" sz="2200" dirty="0" err="1">
                <a:ea typeface="+mn-lt"/>
                <a:cs typeface="+mn-lt"/>
              </a:rPr>
              <a:t>và</a:t>
            </a:r>
            <a:r>
              <a:rPr lang="en-US" sz="2200" dirty="0">
                <a:ea typeface="+mn-lt"/>
                <a:cs typeface="+mn-lt"/>
              </a:rPr>
              <a:t> chia </a:t>
            </a:r>
            <a:r>
              <a:rPr lang="en-US" sz="2200" dirty="0" err="1">
                <a:ea typeface="+mn-lt"/>
                <a:cs typeface="+mn-lt"/>
              </a:rPr>
              <a:t>sẻ</a:t>
            </a:r>
            <a:r>
              <a:rPr lang="en-US" sz="2200" dirty="0">
                <a:ea typeface="+mn-lt"/>
                <a:cs typeface="+mn-lt"/>
              </a:rPr>
              <a:t> </a:t>
            </a:r>
            <a:r>
              <a:rPr lang="en-US" sz="2200" dirty="0" err="1">
                <a:ea typeface="+mn-lt"/>
                <a:cs typeface="+mn-lt"/>
              </a:rPr>
              <a:t>về</a:t>
            </a:r>
            <a:r>
              <a:rPr lang="en-US" sz="2200" dirty="0">
                <a:ea typeface="+mn-lt"/>
                <a:cs typeface="+mn-lt"/>
              </a:rPr>
              <a:t> </a:t>
            </a:r>
            <a:r>
              <a:rPr lang="en-US" sz="2200" dirty="0" err="1">
                <a:ea typeface="+mn-lt"/>
                <a:cs typeface="+mn-lt"/>
              </a:rPr>
              <a:t>cách</a:t>
            </a:r>
            <a:r>
              <a:rPr lang="en-US" sz="2200" dirty="0">
                <a:ea typeface="+mn-lt"/>
                <a:cs typeface="+mn-lt"/>
              </a:rPr>
              <a:t> </a:t>
            </a:r>
            <a:r>
              <a:rPr lang="en-US" sz="2200" dirty="0" err="1">
                <a:ea typeface="+mn-lt"/>
                <a:cs typeface="+mn-lt"/>
              </a:rPr>
              <a:t>Bí</a:t>
            </a:r>
            <a:r>
              <a:rPr lang="en-US" sz="2200" dirty="0">
                <a:ea typeface="+mn-lt"/>
                <a:cs typeface="+mn-lt"/>
              </a:rPr>
              <a:t> </a:t>
            </a:r>
            <a:r>
              <a:rPr lang="en-US" sz="2200" dirty="0" err="1">
                <a:ea typeface="+mn-lt"/>
                <a:cs typeface="+mn-lt"/>
              </a:rPr>
              <a:t>Tích</a:t>
            </a:r>
            <a:r>
              <a:rPr lang="en-US" sz="2200" dirty="0">
                <a:ea typeface="+mn-lt"/>
                <a:cs typeface="+mn-lt"/>
              </a:rPr>
              <a:t> Thánh </a:t>
            </a:r>
            <a:r>
              <a:rPr lang="en-US" sz="2200" dirty="0" err="1">
                <a:ea typeface="+mn-lt"/>
                <a:cs typeface="+mn-lt"/>
              </a:rPr>
              <a:t>Thể</a:t>
            </a:r>
            <a:r>
              <a:rPr lang="en-US" sz="2200" dirty="0">
                <a:ea typeface="+mn-lt"/>
                <a:cs typeface="+mn-lt"/>
              </a:rPr>
              <a:t> </a:t>
            </a:r>
            <a:r>
              <a:rPr lang="en-US" sz="2200" dirty="0" err="1">
                <a:ea typeface="+mn-lt"/>
                <a:cs typeface="+mn-lt"/>
              </a:rPr>
              <a:t>đã</a:t>
            </a:r>
            <a:r>
              <a:rPr lang="en-US" sz="2200" dirty="0">
                <a:ea typeface="+mn-lt"/>
                <a:cs typeface="+mn-lt"/>
              </a:rPr>
              <a:t> </a:t>
            </a:r>
            <a:r>
              <a:rPr lang="en-US" sz="2200" dirty="0" err="1">
                <a:ea typeface="+mn-lt"/>
                <a:cs typeface="+mn-lt"/>
              </a:rPr>
              <a:t>biến</a:t>
            </a:r>
            <a:r>
              <a:rPr lang="en-US" sz="2200" dirty="0">
                <a:ea typeface="+mn-lt"/>
                <a:cs typeface="+mn-lt"/>
              </a:rPr>
              <a:t> </a:t>
            </a:r>
            <a:r>
              <a:rPr lang="en-US" sz="2200" dirty="0" err="1">
                <a:ea typeface="+mn-lt"/>
                <a:cs typeface="+mn-lt"/>
              </a:rPr>
              <a:t>đổi</a:t>
            </a:r>
            <a:r>
              <a:rPr lang="en-US" sz="2200" dirty="0">
                <a:ea typeface="+mn-lt"/>
                <a:cs typeface="+mn-lt"/>
              </a:rPr>
              <a:t> </a:t>
            </a:r>
            <a:r>
              <a:rPr lang="en-US" sz="2200" dirty="0" err="1">
                <a:ea typeface="+mn-lt"/>
                <a:cs typeface="+mn-lt"/>
              </a:rPr>
              <a:t>cuộc</a:t>
            </a:r>
            <a:r>
              <a:rPr lang="en-US" sz="2200" dirty="0">
                <a:ea typeface="+mn-lt"/>
                <a:cs typeface="+mn-lt"/>
              </a:rPr>
              <a:t> </a:t>
            </a:r>
            <a:r>
              <a:rPr lang="en-US" sz="2200" dirty="0" err="1">
                <a:ea typeface="+mn-lt"/>
                <a:cs typeface="+mn-lt"/>
              </a:rPr>
              <a:t>sống</a:t>
            </a:r>
            <a:r>
              <a:rPr lang="en-US" sz="2200" dirty="0">
                <a:ea typeface="+mn-lt"/>
                <a:cs typeface="+mn-lt"/>
              </a:rPr>
              <a:t> </a:t>
            </a:r>
            <a:r>
              <a:rPr lang="en-US" sz="2200" dirty="0" err="1">
                <a:ea typeface="+mn-lt"/>
                <a:cs typeface="+mn-lt"/>
              </a:rPr>
              <a:t>của</a:t>
            </a:r>
            <a:r>
              <a:rPr lang="en-US" sz="2200" dirty="0">
                <a:ea typeface="+mn-lt"/>
                <a:cs typeface="+mn-lt"/>
              </a:rPr>
              <a:t> </a:t>
            </a:r>
            <a:r>
              <a:rPr lang="en-US" sz="2200" dirty="0" err="1">
                <a:ea typeface="+mn-lt"/>
                <a:cs typeface="+mn-lt"/>
              </a:rPr>
              <a:t>nhiều</a:t>
            </a:r>
            <a:r>
              <a:rPr lang="en-US" sz="2200" dirty="0">
                <a:ea typeface="+mn-lt"/>
                <a:cs typeface="+mn-lt"/>
              </a:rPr>
              <a:t> </a:t>
            </a:r>
            <a:r>
              <a:rPr lang="en-US" sz="2200" dirty="0" err="1">
                <a:ea typeface="+mn-lt"/>
                <a:cs typeface="+mn-lt"/>
              </a:rPr>
              <a:t>người</a:t>
            </a:r>
            <a:r>
              <a:rPr lang="en-US" sz="2200" dirty="0">
                <a:ea typeface="+mn-lt"/>
                <a:cs typeface="+mn-lt"/>
              </a:rPr>
              <a:t> </a:t>
            </a:r>
            <a:endParaRPr lang="en-US">
              <a:cs typeface="Calibri" panose="020F0502020204030204"/>
            </a:endParaRPr>
          </a:p>
          <a:p>
            <a:pPr marL="342900" indent="-342900">
              <a:buFont typeface="Arial"/>
              <a:buChar char="•"/>
            </a:pPr>
            <a:r>
              <a:rPr lang="en-US" sz="2200" dirty="0" err="1">
                <a:ea typeface="+mn-lt"/>
                <a:cs typeface="+mn-lt"/>
              </a:rPr>
              <a:t>Cầu</a:t>
            </a:r>
            <a:r>
              <a:rPr lang="en-US" sz="2200" dirty="0">
                <a:ea typeface="+mn-lt"/>
                <a:cs typeface="+mn-lt"/>
              </a:rPr>
              <a:t> </a:t>
            </a:r>
            <a:r>
              <a:rPr lang="en-US" sz="2200" dirty="0" err="1">
                <a:ea typeface="+mn-lt"/>
                <a:cs typeface="+mn-lt"/>
              </a:rPr>
              <a:t>nguyện</a:t>
            </a:r>
            <a:r>
              <a:rPr lang="en-US" sz="2200" dirty="0">
                <a:ea typeface="+mn-lt"/>
                <a:cs typeface="+mn-lt"/>
              </a:rPr>
              <a:t> </a:t>
            </a:r>
            <a:r>
              <a:rPr lang="en-US" sz="2200" dirty="0" err="1">
                <a:ea typeface="+mn-lt"/>
                <a:cs typeface="+mn-lt"/>
              </a:rPr>
              <a:t>và</a:t>
            </a:r>
            <a:r>
              <a:rPr lang="en-US" sz="2200" dirty="0">
                <a:ea typeface="+mn-lt"/>
                <a:cs typeface="+mn-lt"/>
              </a:rPr>
              <a:t> </a:t>
            </a:r>
            <a:r>
              <a:rPr lang="en-US" sz="2200" dirty="0" err="1">
                <a:ea typeface="+mn-lt"/>
                <a:cs typeface="+mn-lt"/>
              </a:rPr>
              <a:t>đọc</a:t>
            </a:r>
            <a:r>
              <a:rPr lang="en-US" sz="2200" dirty="0">
                <a:ea typeface="+mn-lt"/>
                <a:cs typeface="+mn-lt"/>
              </a:rPr>
              <a:t> </a:t>
            </a:r>
            <a:r>
              <a:rPr lang="en-US" sz="2200" dirty="0" err="1">
                <a:ea typeface="+mn-lt"/>
                <a:cs typeface="+mn-lt"/>
              </a:rPr>
              <a:t>những</a:t>
            </a:r>
            <a:r>
              <a:rPr lang="en-US" sz="2200" dirty="0">
                <a:ea typeface="+mn-lt"/>
                <a:cs typeface="+mn-lt"/>
              </a:rPr>
              <a:t> </a:t>
            </a:r>
            <a:r>
              <a:rPr lang="en-US" sz="2200" dirty="0" err="1">
                <a:ea typeface="+mn-lt"/>
                <a:cs typeface="+mn-lt"/>
              </a:rPr>
              <a:t>lời</a:t>
            </a:r>
            <a:r>
              <a:rPr lang="en-US" sz="2200" dirty="0">
                <a:ea typeface="+mn-lt"/>
                <a:cs typeface="+mn-lt"/>
              </a:rPr>
              <a:t> </a:t>
            </a:r>
            <a:r>
              <a:rPr lang="en-US" sz="2200" dirty="0" err="1">
                <a:ea typeface="+mn-lt"/>
                <a:cs typeface="+mn-lt"/>
              </a:rPr>
              <a:t>kinh</a:t>
            </a:r>
            <a:r>
              <a:rPr lang="en-US" sz="2200" dirty="0">
                <a:ea typeface="+mn-lt"/>
                <a:cs typeface="+mn-lt"/>
              </a:rPr>
              <a:t> </a:t>
            </a:r>
            <a:r>
              <a:rPr lang="en-US" sz="2200" dirty="0" err="1">
                <a:ea typeface="+mn-lt"/>
                <a:cs typeface="+mn-lt"/>
              </a:rPr>
              <a:t>cơ</a:t>
            </a:r>
            <a:r>
              <a:rPr lang="en-US" sz="2200" dirty="0">
                <a:ea typeface="+mn-lt"/>
                <a:cs typeface="+mn-lt"/>
              </a:rPr>
              <a:t> </a:t>
            </a:r>
            <a:r>
              <a:rPr lang="en-US" sz="2200" dirty="0" err="1">
                <a:ea typeface="+mn-lt"/>
                <a:cs typeface="+mn-lt"/>
              </a:rPr>
              <a:t>bản</a:t>
            </a:r>
            <a:r>
              <a:rPr lang="en-US" sz="2200" dirty="0">
                <a:ea typeface="+mn-lt"/>
                <a:cs typeface="+mn-lt"/>
              </a:rPr>
              <a:t> </a:t>
            </a:r>
            <a:r>
              <a:rPr lang="en-US" sz="2200" dirty="0" err="1">
                <a:ea typeface="+mn-lt"/>
                <a:cs typeface="+mn-lt"/>
              </a:rPr>
              <a:t>của</a:t>
            </a:r>
            <a:r>
              <a:rPr lang="en-US" sz="2200" dirty="0">
                <a:ea typeface="+mn-lt"/>
                <a:cs typeface="+mn-lt"/>
              </a:rPr>
              <a:t> </a:t>
            </a:r>
            <a:r>
              <a:rPr lang="en-US" sz="2200" dirty="0" err="1">
                <a:ea typeface="+mn-lt"/>
                <a:cs typeface="+mn-lt"/>
              </a:rPr>
              <a:t>Sống</a:t>
            </a:r>
            <a:r>
              <a:rPr lang="en-US" sz="2200" dirty="0">
                <a:ea typeface="+mn-lt"/>
                <a:cs typeface="+mn-lt"/>
              </a:rPr>
              <a:t> </a:t>
            </a:r>
            <a:r>
              <a:rPr lang="en-US" sz="2200" dirty="0" err="1">
                <a:ea typeface="+mn-lt"/>
                <a:cs typeface="+mn-lt"/>
              </a:rPr>
              <a:t>Ngày</a:t>
            </a:r>
            <a:r>
              <a:rPr lang="en-US" sz="2200" dirty="0">
                <a:ea typeface="+mn-lt"/>
                <a:cs typeface="+mn-lt"/>
              </a:rPr>
              <a:t> Thánh </a:t>
            </a:r>
            <a:r>
              <a:rPr lang="en-US" sz="2200" dirty="0" err="1">
                <a:ea typeface="+mn-lt"/>
                <a:cs typeface="+mn-lt"/>
              </a:rPr>
              <a:t>Thể</a:t>
            </a:r>
            <a:r>
              <a:rPr lang="en-US" sz="2200" dirty="0">
                <a:ea typeface="+mn-lt"/>
                <a:cs typeface="+mn-lt"/>
              </a:rPr>
              <a:t> </a:t>
            </a:r>
            <a:endParaRPr lang="en-US">
              <a:cs typeface="Calibri" panose="020F0502020204030204"/>
            </a:endParaRPr>
          </a:p>
          <a:p>
            <a:pPr marL="342900" indent="-342900">
              <a:buFont typeface="Arial"/>
              <a:buChar char="•"/>
            </a:pPr>
            <a:r>
              <a:rPr lang="en-US" sz="2200" dirty="0" err="1">
                <a:ea typeface="+mn-lt"/>
                <a:cs typeface="+mn-lt"/>
              </a:rPr>
              <a:t>Lớn</a:t>
            </a:r>
            <a:r>
              <a:rPr lang="en-US" sz="2200" dirty="0">
                <a:ea typeface="+mn-lt"/>
                <a:cs typeface="+mn-lt"/>
              </a:rPr>
              <a:t> </a:t>
            </a:r>
            <a:r>
              <a:rPr lang="en-US" sz="2200" dirty="0" err="1">
                <a:ea typeface="+mn-lt"/>
                <a:cs typeface="+mn-lt"/>
              </a:rPr>
              <a:t>lên</a:t>
            </a:r>
            <a:r>
              <a:rPr lang="en-US" sz="2200" dirty="0">
                <a:ea typeface="+mn-lt"/>
                <a:cs typeface="+mn-lt"/>
              </a:rPr>
              <a:t> </a:t>
            </a:r>
            <a:r>
              <a:rPr lang="en-US" sz="2200" dirty="0" err="1">
                <a:ea typeface="+mn-lt"/>
                <a:cs typeface="+mn-lt"/>
              </a:rPr>
              <a:t>trong</a:t>
            </a:r>
            <a:r>
              <a:rPr lang="en-US" sz="2200" dirty="0">
                <a:ea typeface="+mn-lt"/>
                <a:cs typeface="+mn-lt"/>
              </a:rPr>
              <a:t> </a:t>
            </a:r>
            <a:r>
              <a:rPr lang="en-US" sz="2200" dirty="0" err="1">
                <a:ea typeface="+mn-lt"/>
                <a:cs typeface="+mn-lt"/>
              </a:rPr>
              <a:t>sự</a:t>
            </a:r>
            <a:r>
              <a:rPr lang="en-US" sz="2200" dirty="0">
                <a:ea typeface="+mn-lt"/>
                <a:cs typeface="+mn-lt"/>
              </a:rPr>
              <a:t> </a:t>
            </a:r>
            <a:r>
              <a:rPr lang="en-US" sz="2200" dirty="0" err="1">
                <a:ea typeface="+mn-lt"/>
                <a:cs typeface="+mn-lt"/>
              </a:rPr>
              <a:t>hiểu</a:t>
            </a:r>
            <a:r>
              <a:rPr lang="en-US" sz="2200" dirty="0">
                <a:ea typeface="+mn-lt"/>
                <a:cs typeface="+mn-lt"/>
              </a:rPr>
              <a:t> </a:t>
            </a:r>
            <a:r>
              <a:rPr lang="en-US" sz="2200" dirty="0" err="1">
                <a:ea typeface="+mn-lt"/>
                <a:cs typeface="+mn-lt"/>
              </a:rPr>
              <a:t>biết</a:t>
            </a:r>
            <a:r>
              <a:rPr lang="en-US" sz="2200" dirty="0">
                <a:ea typeface="+mn-lt"/>
                <a:cs typeface="+mn-lt"/>
              </a:rPr>
              <a:t> </a:t>
            </a:r>
            <a:r>
              <a:rPr lang="en-US" sz="2200" dirty="0" err="1">
                <a:ea typeface="+mn-lt"/>
                <a:cs typeface="+mn-lt"/>
              </a:rPr>
              <a:t>và</a:t>
            </a:r>
            <a:r>
              <a:rPr lang="en-US" sz="2200" dirty="0">
                <a:ea typeface="+mn-lt"/>
                <a:cs typeface="+mn-lt"/>
              </a:rPr>
              <a:t> </a:t>
            </a:r>
            <a:r>
              <a:rPr lang="en-US" sz="2200" dirty="0" err="1">
                <a:ea typeface="+mn-lt"/>
                <a:cs typeface="+mn-lt"/>
              </a:rPr>
              <a:t>tình</a:t>
            </a:r>
            <a:r>
              <a:rPr lang="en-US" sz="2200" dirty="0">
                <a:ea typeface="+mn-lt"/>
                <a:cs typeface="+mn-lt"/>
              </a:rPr>
              <a:t> </a:t>
            </a:r>
            <a:r>
              <a:rPr lang="en-US" sz="2200" dirty="0" err="1">
                <a:ea typeface="+mn-lt"/>
                <a:cs typeface="+mn-lt"/>
              </a:rPr>
              <a:t>yêu</a:t>
            </a:r>
            <a:r>
              <a:rPr lang="en-US" sz="2200" dirty="0">
                <a:ea typeface="+mn-lt"/>
                <a:cs typeface="+mn-lt"/>
              </a:rPr>
              <a:t> </a:t>
            </a:r>
            <a:r>
              <a:rPr lang="en-US" sz="2200" dirty="0" err="1">
                <a:ea typeface="+mn-lt"/>
                <a:cs typeface="+mn-lt"/>
              </a:rPr>
              <a:t>mến</a:t>
            </a:r>
            <a:r>
              <a:rPr lang="en-US" sz="2200" dirty="0">
                <a:ea typeface="+mn-lt"/>
                <a:cs typeface="+mn-lt"/>
              </a:rPr>
              <a:t> </a:t>
            </a:r>
            <a:r>
              <a:rPr lang="en-US" sz="2200" dirty="0" err="1">
                <a:ea typeface="+mn-lt"/>
                <a:cs typeface="+mn-lt"/>
              </a:rPr>
              <a:t>dành</a:t>
            </a:r>
            <a:r>
              <a:rPr lang="en-US" sz="2200" dirty="0">
                <a:ea typeface="+mn-lt"/>
                <a:cs typeface="+mn-lt"/>
              </a:rPr>
              <a:t> </a:t>
            </a:r>
            <a:r>
              <a:rPr lang="en-US" sz="2200" dirty="0" err="1">
                <a:ea typeface="+mn-lt"/>
                <a:cs typeface="+mn-lt"/>
              </a:rPr>
              <a:t>cho</a:t>
            </a:r>
            <a:r>
              <a:rPr lang="en-US" sz="2200" dirty="0">
                <a:ea typeface="+mn-lt"/>
                <a:cs typeface="+mn-lt"/>
              </a:rPr>
              <a:t> Phúc </a:t>
            </a:r>
            <a:r>
              <a:rPr lang="en-US" sz="2200" dirty="0" err="1">
                <a:ea typeface="+mn-lt"/>
                <a:cs typeface="+mn-lt"/>
              </a:rPr>
              <a:t>Âm</a:t>
            </a:r>
            <a:r>
              <a:rPr lang="en-US" sz="2200" dirty="0">
                <a:ea typeface="+mn-lt"/>
                <a:cs typeface="+mn-lt"/>
              </a:rPr>
              <a:t> </a:t>
            </a:r>
            <a:r>
              <a:rPr lang="en-US" sz="2200" dirty="0" err="1">
                <a:ea typeface="+mn-lt"/>
                <a:cs typeface="+mn-lt"/>
              </a:rPr>
              <a:t>và</a:t>
            </a:r>
            <a:r>
              <a:rPr lang="en-US" sz="2200" dirty="0">
                <a:ea typeface="+mn-lt"/>
                <a:cs typeface="+mn-lt"/>
              </a:rPr>
              <a:t> </a:t>
            </a:r>
            <a:r>
              <a:rPr lang="en-US" sz="2200" dirty="0" err="1">
                <a:ea typeface="+mn-lt"/>
                <a:cs typeface="+mn-lt"/>
              </a:rPr>
              <a:t>những</a:t>
            </a:r>
            <a:r>
              <a:rPr lang="en-US" sz="2200" dirty="0">
                <a:ea typeface="+mn-lt"/>
                <a:cs typeface="+mn-lt"/>
              </a:rPr>
              <a:t> </a:t>
            </a:r>
            <a:r>
              <a:rPr lang="en-US" sz="2200" dirty="0" err="1">
                <a:ea typeface="+mn-lt"/>
                <a:cs typeface="+mn-lt"/>
              </a:rPr>
              <a:t>mầu</a:t>
            </a:r>
            <a:r>
              <a:rPr lang="en-US" sz="2200" dirty="0">
                <a:ea typeface="+mn-lt"/>
                <a:cs typeface="+mn-lt"/>
              </a:rPr>
              <a:t> </a:t>
            </a:r>
            <a:r>
              <a:rPr lang="en-US" sz="2200" dirty="0" err="1">
                <a:ea typeface="+mn-lt"/>
                <a:cs typeface="+mn-lt"/>
              </a:rPr>
              <a:t>nhiệm</a:t>
            </a:r>
            <a:r>
              <a:rPr lang="en-US" sz="2200" dirty="0">
                <a:ea typeface="+mn-lt"/>
                <a:cs typeface="+mn-lt"/>
              </a:rPr>
              <a:t> </a:t>
            </a:r>
            <a:r>
              <a:rPr lang="en-US" sz="2200" dirty="0" err="1">
                <a:ea typeface="+mn-lt"/>
                <a:cs typeface="+mn-lt"/>
              </a:rPr>
              <a:t>của</a:t>
            </a:r>
            <a:r>
              <a:rPr lang="en-US" sz="2200" dirty="0">
                <a:ea typeface="+mn-lt"/>
                <a:cs typeface="+mn-lt"/>
              </a:rPr>
              <a:t> Thánh </a:t>
            </a:r>
            <a:r>
              <a:rPr lang="en-US" sz="2200" dirty="0" err="1">
                <a:ea typeface="+mn-lt"/>
                <a:cs typeface="+mn-lt"/>
              </a:rPr>
              <a:t>Lễ</a:t>
            </a:r>
            <a:r>
              <a:rPr lang="en-US" sz="2200" dirty="0">
                <a:ea typeface="+mn-lt"/>
                <a:cs typeface="+mn-lt"/>
              </a:rPr>
              <a:t> </a:t>
            </a:r>
            <a:endParaRPr lang="en-US">
              <a:cs typeface="Calibri" panose="020F0502020204030204"/>
            </a:endParaRPr>
          </a:p>
          <a:p>
            <a:pPr marL="342900" indent="-342900">
              <a:buFont typeface="Arial"/>
              <a:buChar char="•"/>
            </a:pPr>
            <a:endParaRPr lang="en-US" sz="2200" b="1" dirty="0">
              <a:cs typeface="Calibri"/>
            </a:endParaRPr>
          </a:p>
        </p:txBody>
      </p:sp>
    </p:spTree>
    <p:extLst>
      <p:ext uri="{BB962C8B-B14F-4D97-AF65-F5344CB8AC3E}">
        <p14:creationId xmlns:p14="http://schemas.microsoft.com/office/powerpoint/2010/main" val="37105081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EFF8DD6B-E2E6-4D3E-972B-A1131F4CE0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8E20FA99-AAAC-4AF3-9FAE-707420324F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ounded Rectangle 9">
            <a:extLst>
              <a:ext uri="{FF2B5EF4-FFF2-40B4-BE49-F238E27FC236}">
                <a16:creationId xmlns:a16="http://schemas.microsoft.com/office/drawing/2014/main" id="{9573BE85-6043-4C3A-A7DD-483A0A5FB7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632" y="559407"/>
            <a:ext cx="3666744"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7">
            <a:extLst>
              <a:ext uri="{FF2B5EF4-FFF2-40B4-BE49-F238E27FC236}">
                <a16:creationId xmlns:a16="http://schemas.microsoft.com/office/drawing/2014/main" id="{801CA430-D4F4-12A2-7DC7-A72CA5939A22}"/>
              </a:ext>
            </a:extLst>
          </p:cNvPr>
          <p:cNvPicPr>
            <a:picLocks noChangeAspect="1"/>
          </p:cNvPicPr>
          <p:nvPr/>
        </p:nvPicPr>
        <p:blipFill rotWithShape="1">
          <a:blip r:embed="rId2"/>
          <a:srcRect l="2779" r="4853" b="-1"/>
          <a:stretch/>
        </p:blipFill>
        <p:spPr>
          <a:xfrm>
            <a:off x="649224" y="722376"/>
            <a:ext cx="3337560" cy="5413248"/>
          </a:xfrm>
          <a:prstGeom prst="rect">
            <a:avLst/>
          </a:prstGeom>
          <a:effectLst/>
        </p:spPr>
      </p:pic>
      <p:sp>
        <p:nvSpPr>
          <p:cNvPr id="3" name="Content Placeholder 2">
            <a:extLst>
              <a:ext uri="{FF2B5EF4-FFF2-40B4-BE49-F238E27FC236}">
                <a16:creationId xmlns:a16="http://schemas.microsoft.com/office/drawing/2014/main" id="{E584E70E-0BCA-DB69-D45D-4D64A392A149}"/>
              </a:ext>
            </a:extLst>
          </p:cNvPr>
          <p:cNvSpPr>
            <a:spLocks noGrp="1"/>
          </p:cNvSpPr>
          <p:nvPr>
            <p:ph idx="1"/>
          </p:nvPr>
        </p:nvSpPr>
        <p:spPr>
          <a:xfrm>
            <a:off x="5281816" y="342901"/>
            <a:ext cx="5929790" cy="6452418"/>
          </a:xfrm>
        </p:spPr>
        <p:txBody>
          <a:bodyPr vert="horz" lIns="91440" tIns="45720" rIns="91440" bIns="45720" rtlCol="0" anchor="t">
            <a:normAutofit/>
          </a:bodyPr>
          <a:lstStyle/>
          <a:p>
            <a:pPr marL="0" indent="0">
              <a:buNone/>
            </a:pPr>
            <a:r>
              <a:rPr lang="en-US" sz="2000" b="1" dirty="0">
                <a:cs typeface="Calibri"/>
              </a:rPr>
              <a:t>Year 1 (2022-2023): </a:t>
            </a:r>
            <a:r>
              <a:rPr lang="en-US" sz="2000" i="1" dirty="0">
                <a:cs typeface="Calibri"/>
              </a:rPr>
              <a:t>Back to the Source</a:t>
            </a:r>
            <a:endParaRPr lang="en-US" sz="2000" dirty="0">
              <a:cs typeface="Calibri"/>
            </a:endParaRPr>
          </a:p>
          <a:p>
            <a:pPr marL="0" indent="0">
              <a:buNone/>
            </a:pPr>
            <a:r>
              <a:rPr lang="en-US" sz="2000" dirty="0">
                <a:cs typeface="Calibri"/>
              </a:rPr>
              <a:t>During year 1, all Dioceses will be preparing our pastors and lay leaders for the Eucharistic Revival. In VEYM, we will attend Eucharistic Adoration together monthly to renew ourselves at the source and summit of our faith, and to pray for our pastoral and lay leaders in this year of preparation.</a:t>
            </a:r>
            <a:endParaRPr lang="en-US" sz="2000" dirty="0">
              <a:ea typeface="+mn-lt"/>
              <a:cs typeface="+mn-lt"/>
            </a:endParaRPr>
          </a:p>
          <a:p>
            <a:pPr marL="0" indent="0">
              <a:buNone/>
            </a:pPr>
            <a:endParaRPr lang="en-US" sz="2000" dirty="0">
              <a:cs typeface="Calibri"/>
            </a:endParaRPr>
          </a:p>
          <a:p>
            <a:pPr>
              <a:buNone/>
            </a:pPr>
            <a:r>
              <a:rPr lang="en-US" sz="2000" b="1" dirty="0">
                <a:ea typeface="+mn-lt"/>
                <a:cs typeface="+mn-lt"/>
              </a:rPr>
              <a:t>Year 2 (2023-2024): </a:t>
            </a:r>
            <a:r>
              <a:rPr lang="en-US" sz="2000" i="1" dirty="0">
                <a:ea typeface="+mn-lt"/>
                <a:cs typeface="+mn-lt"/>
              </a:rPr>
              <a:t>Journey with the Church</a:t>
            </a:r>
            <a:endParaRPr lang="en-US" sz="2000" dirty="0">
              <a:ea typeface="+mn-lt"/>
              <a:cs typeface="+mn-lt"/>
            </a:endParaRPr>
          </a:p>
          <a:p>
            <a:pPr marL="0" indent="0">
              <a:buNone/>
            </a:pPr>
            <a:r>
              <a:rPr lang="en-US" sz="2000" dirty="0">
                <a:ea typeface="+mn-lt"/>
                <a:cs typeface="+mn-lt"/>
              </a:rPr>
              <a:t>In year 2, as our parishes actively participate in the Eucharistic Revival, VEYM chapters will lead the way to Jesus in the Eucharist through sharing our witness and accompanying others in how to live a Eucharistic Day with joy.</a:t>
            </a:r>
          </a:p>
          <a:p>
            <a:pPr marL="0" indent="0">
              <a:buNone/>
            </a:pPr>
            <a:endParaRPr lang="en-US" sz="2000" dirty="0">
              <a:ea typeface="+mn-lt"/>
              <a:cs typeface="+mn-lt"/>
            </a:endParaRPr>
          </a:p>
          <a:p>
            <a:pPr marL="0" indent="0">
              <a:buNone/>
            </a:pPr>
            <a:r>
              <a:rPr lang="en-US" sz="2000" b="1" dirty="0">
                <a:ea typeface="+mn-lt"/>
                <a:cs typeface="+mn-lt"/>
              </a:rPr>
              <a:t>Year 3 (2024-2025): </a:t>
            </a:r>
            <a:r>
              <a:rPr lang="en-US" sz="2000" i="1" dirty="0">
                <a:ea typeface="+mn-lt"/>
                <a:cs typeface="+mn-lt"/>
              </a:rPr>
              <a:t>Be a Witness &amp; Evangelize</a:t>
            </a:r>
            <a:endParaRPr lang="en-US" sz="2000" dirty="0">
              <a:ea typeface="+mn-lt"/>
              <a:cs typeface="+mn-lt"/>
            </a:endParaRPr>
          </a:p>
          <a:p>
            <a:pPr marL="0" indent="0">
              <a:buNone/>
            </a:pPr>
            <a:r>
              <a:rPr lang="en-US" sz="2000" dirty="0">
                <a:ea typeface="+mn-lt"/>
                <a:cs typeface="+mn-lt"/>
              </a:rPr>
              <a:t>By year 3, our desire is that VEYM members will be committed to Living a Eucharistic Day and sharing Jesus in the Eucharist through their daily lives. </a:t>
            </a:r>
          </a:p>
          <a:p>
            <a:endParaRPr lang="en-US" sz="2000">
              <a:ea typeface="+mn-lt"/>
              <a:cs typeface="+mn-lt"/>
            </a:endParaRPr>
          </a:p>
        </p:txBody>
      </p:sp>
    </p:spTree>
    <p:extLst>
      <p:ext uri="{BB962C8B-B14F-4D97-AF65-F5344CB8AC3E}">
        <p14:creationId xmlns:p14="http://schemas.microsoft.com/office/powerpoint/2010/main" val="38893676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EFF8DD6B-E2E6-4D3E-972B-A1131F4CE0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8E20FA99-AAAC-4AF3-9FAE-707420324F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ounded Rectangle 9">
            <a:extLst>
              <a:ext uri="{FF2B5EF4-FFF2-40B4-BE49-F238E27FC236}">
                <a16:creationId xmlns:a16="http://schemas.microsoft.com/office/drawing/2014/main" id="{9573BE85-6043-4C3A-A7DD-483A0A5FB7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632" y="559407"/>
            <a:ext cx="3666744"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7">
            <a:extLst>
              <a:ext uri="{FF2B5EF4-FFF2-40B4-BE49-F238E27FC236}">
                <a16:creationId xmlns:a16="http://schemas.microsoft.com/office/drawing/2014/main" id="{801CA430-D4F4-12A2-7DC7-A72CA5939A22}"/>
              </a:ext>
            </a:extLst>
          </p:cNvPr>
          <p:cNvPicPr>
            <a:picLocks noChangeAspect="1"/>
          </p:cNvPicPr>
          <p:nvPr/>
        </p:nvPicPr>
        <p:blipFill rotWithShape="1">
          <a:blip r:embed="rId2"/>
          <a:srcRect l="2779" r="4853" b="-1"/>
          <a:stretch/>
        </p:blipFill>
        <p:spPr>
          <a:xfrm>
            <a:off x="649224" y="722376"/>
            <a:ext cx="3337560" cy="5413248"/>
          </a:xfrm>
          <a:prstGeom prst="rect">
            <a:avLst/>
          </a:prstGeom>
          <a:effectLst/>
        </p:spPr>
      </p:pic>
      <p:sp>
        <p:nvSpPr>
          <p:cNvPr id="3" name="Content Placeholder 2">
            <a:extLst>
              <a:ext uri="{FF2B5EF4-FFF2-40B4-BE49-F238E27FC236}">
                <a16:creationId xmlns:a16="http://schemas.microsoft.com/office/drawing/2014/main" id="{E584E70E-0BCA-DB69-D45D-4D64A392A149}"/>
              </a:ext>
            </a:extLst>
          </p:cNvPr>
          <p:cNvSpPr>
            <a:spLocks noGrp="1"/>
          </p:cNvSpPr>
          <p:nvPr>
            <p:ph idx="1"/>
          </p:nvPr>
        </p:nvSpPr>
        <p:spPr>
          <a:xfrm>
            <a:off x="4822375" y="342901"/>
            <a:ext cx="7285701" cy="6452418"/>
          </a:xfrm>
        </p:spPr>
        <p:txBody>
          <a:bodyPr vert="horz" lIns="91440" tIns="45720" rIns="91440" bIns="45720" rtlCol="0" anchor="t">
            <a:normAutofit fontScale="92500" lnSpcReduction="10000"/>
          </a:bodyPr>
          <a:lstStyle/>
          <a:p>
            <a:pPr marL="0" indent="0">
              <a:lnSpc>
                <a:spcPct val="110000"/>
              </a:lnSpc>
              <a:buNone/>
            </a:pPr>
            <a:r>
              <a:rPr lang="en-US" sz="2000" b="1" dirty="0" err="1">
                <a:ea typeface="+mn-lt"/>
                <a:cs typeface="+mn-lt"/>
              </a:rPr>
              <a:t>Năm</a:t>
            </a:r>
            <a:r>
              <a:rPr lang="en-US" sz="2000" b="1" dirty="0">
                <a:ea typeface="+mn-lt"/>
                <a:cs typeface="+mn-lt"/>
              </a:rPr>
              <a:t> </a:t>
            </a:r>
            <a:r>
              <a:rPr lang="en-US" sz="2000" b="1" dirty="0" err="1">
                <a:ea typeface="+mn-lt"/>
                <a:cs typeface="+mn-lt"/>
              </a:rPr>
              <a:t>Thứ</a:t>
            </a:r>
            <a:r>
              <a:rPr lang="en-US" sz="2000" b="1" dirty="0">
                <a:ea typeface="+mn-lt"/>
                <a:cs typeface="+mn-lt"/>
              </a:rPr>
              <a:t> </a:t>
            </a:r>
            <a:r>
              <a:rPr lang="en-US" sz="2000" b="1" dirty="0" err="1">
                <a:ea typeface="+mn-lt"/>
                <a:cs typeface="+mn-lt"/>
              </a:rPr>
              <a:t>Nhất</a:t>
            </a:r>
            <a:r>
              <a:rPr lang="en-US" sz="2000" b="1" dirty="0">
                <a:ea typeface="+mn-lt"/>
                <a:cs typeface="+mn-lt"/>
              </a:rPr>
              <a:t> (2022-2023): </a:t>
            </a:r>
            <a:r>
              <a:rPr lang="en-US" sz="2000" i="1" dirty="0">
                <a:ea typeface="+mn-lt"/>
                <a:cs typeface="+mn-lt"/>
              </a:rPr>
              <a:t>Quay </a:t>
            </a:r>
            <a:r>
              <a:rPr lang="en-US" sz="2000" i="1" dirty="0" err="1">
                <a:ea typeface="+mn-lt"/>
                <a:cs typeface="+mn-lt"/>
              </a:rPr>
              <a:t>Về</a:t>
            </a:r>
            <a:r>
              <a:rPr lang="en-US" sz="2000" i="1" dirty="0">
                <a:ea typeface="+mn-lt"/>
                <a:cs typeface="+mn-lt"/>
              </a:rPr>
              <a:t> </a:t>
            </a:r>
            <a:r>
              <a:rPr lang="en-US" sz="2000" i="1" dirty="0" err="1">
                <a:ea typeface="+mn-lt"/>
                <a:cs typeface="+mn-lt"/>
              </a:rPr>
              <a:t>Nguồn</a:t>
            </a:r>
            <a:r>
              <a:rPr lang="en-US" sz="2000" i="1" dirty="0">
                <a:ea typeface="+mn-lt"/>
                <a:cs typeface="+mn-lt"/>
              </a:rPr>
              <a:t> </a:t>
            </a:r>
            <a:r>
              <a:rPr lang="en-US" sz="2000" i="1" dirty="0" err="1">
                <a:ea typeface="+mn-lt"/>
                <a:cs typeface="+mn-lt"/>
              </a:rPr>
              <a:t>Cội</a:t>
            </a:r>
            <a:endParaRPr lang="en-US" dirty="0" err="1">
              <a:cs typeface="Calibri" panose="020F0502020204030204"/>
            </a:endParaRPr>
          </a:p>
          <a:p>
            <a:pPr marL="0" indent="0">
              <a:lnSpc>
                <a:spcPct val="110000"/>
              </a:lnSpc>
              <a:buNone/>
            </a:pPr>
            <a:r>
              <a:rPr lang="en-US" sz="2000" dirty="0">
                <a:ea typeface="+mn-lt"/>
                <a:cs typeface="+mn-lt"/>
              </a:rPr>
              <a:t>Trong </a:t>
            </a:r>
            <a:r>
              <a:rPr lang="en-US" sz="2000" dirty="0" err="1">
                <a:ea typeface="+mn-lt"/>
                <a:cs typeface="+mn-lt"/>
              </a:rPr>
              <a:t>năm</a:t>
            </a:r>
            <a:r>
              <a:rPr lang="en-US" sz="2000" dirty="0">
                <a:ea typeface="+mn-lt"/>
                <a:cs typeface="+mn-lt"/>
              </a:rPr>
              <a:t> </a:t>
            </a:r>
            <a:r>
              <a:rPr lang="en-US" sz="2000" dirty="0" err="1">
                <a:ea typeface="+mn-lt"/>
                <a:cs typeface="+mn-lt"/>
              </a:rPr>
              <a:t>thứ</a:t>
            </a:r>
            <a:r>
              <a:rPr lang="en-US" sz="2000" dirty="0">
                <a:ea typeface="+mn-lt"/>
                <a:cs typeface="+mn-lt"/>
              </a:rPr>
              <a:t> </a:t>
            </a:r>
            <a:r>
              <a:rPr lang="en-US" sz="2000" dirty="0" err="1">
                <a:ea typeface="+mn-lt"/>
                <a:cs typeface="+mn-lt"/>
              </a:rPr>
              <a:t>nhất</a:t>
            </a:r>
            <a:r>
              <a:rPr lang="en-US" sz="2000" dirty="0">
                <a:ea typeface="+mn-lt"/>
                <a:cs typeface="+mn-lt"/>
              </a:rPr>
              <a:t>, </a:t>
            </a:r>
            <a:r>
              <a:rPr lang="en-US" sz="2000" dirty="0" err="1">
                <a:ea typeface="+mn-lt"/>
                <a:cs typeface="+mn-lt"/>
              </a:rPr>
              <a:t>các</a:t>
            </a:r>
            <a:r>
              <a:rPr lang="en-US" sz="2000" dirty="0">
                <a:ea typeface="+mn-lt"/>
                <a:cs typeface="+mn-lt"/>
              </a:rPr>
              <a:t> </a:t>
            </a:r>
            <a:r>
              <a:rPr lang="en-US" sz="2000" dirty="0" err="1">
                <a:ea typeface="+mn-lt"/>
                <a:cs typeface="+mn-lt"/>
              </a:rPr>
              <a:t>Giáo</a:t>
            </a:r>
            <a:r>
              <a:rPr lang="en-US" sz="2000" dirty="0">
                <a:ea typeface="+mn-lt"/>
                <a:cs typeface="+mn-lt"/>
              </a:rPr>
              <a:t> </a:t>
            </a:r>
            <a:r>
              <a:rPr lang="en-US" sz="2000" dirty="0" err="1">
                <a:ea typeface="+mn-lt"/>
                <a:cs typeface="+mn-lt"/>
              </a:rPr>
              <a:t>Phận</a:t>
            </a:r>
            <a:r>
              <a:rPr lang="en-US" sz="2000" dirty="0">
                <a:ea typeface="+mn-lt"/>
                <a:cs typeface="+mn-lt"/>
              </a:rPr>
              <a:t> </a:t>
            </a:r>
            <a:r>
              <a:rPr lang="en-US" sz="2000" dirty="0" err="1">
                <a:ea typeface="+mn-lt"/>
                <a:cs typeface="+mn-lt"/>
              </a:rPr>
              <a:t>sẽ</a:t>
            </a:r>
            <a:r>
              <a:rPr lang="en-US" sz="2000" dirty="0">
                <a:ea typeface="+mn-lt"/>
                <a:cs typeface="+mn-lt"/>
              </a:rPr>
              <a:t> </a:t>
            </a:r>
            <a:r>
              <a:rPr lang="en-US" sz="2000" dirty="0" err="1">
                <a:ea typeface="+mn-lt"/>
                <a:cs typeface="+mn-lt"/>
              </a:rPr>
              <a:t>giúp</a:t>
            </a:r>
            <a:r>
              <a:rPr lang="en-US" sz="2000" dirty="0">
                <a:ea typeface="+mn-lt"/>
                <a:cs typeface="+mn-lt"/>
              </a:rPr>
              <a:t> </a:t>
            </a:r>
            <a:r>
              <a:rPr lang="en-US" sz="2000" dirty="0" err="1">
                <a:ea typeface="+mn-lt"/>
                <a:cs typeface="+mn-lt"/>
              </a:rPr>
              <a:t>các</a:t>
            </a:r>
            <a:r>
              <a:rPr lang="en-US" sz="2000" dirty="0">
                <a:ea typeface="+mn-lt"/>
                <a:cs typeface="+mn-lt"/>
              </a:rPr>
              <a:t> cha </a:t>
            </a:r>
            <a:r>
              <a:rPr lang="en-US" sz="2000" dirty="0" err="1">
                <a:ea typeface="+mn-lt"/>
                <a:cs typeface="+mn-lt"/>
              </a:rPr>
              <a:t>chánh</a:t>
            </a:r>
            <a:r>
              <a:rPr lang="en-US" sz="2000" dirty="0">
                <a:ea typeface="+mn-lt"/>
                <a:cs typeface="+mn-lt"/>
              </a:rPr>
              <a:t> </a:t>
            </a:r>
            <a:r>
              <a:rPr lang="en-US" sz="2000" dirty="0" err="1">
                <a:ea typeface="+mn-lt"/>
                <a:cs typeface="+mn-lt"/>
              </a:rPr>
              <a:t>xứ</a:t>
            </a:r>
            <a:r>
              <a:rPr lang="en-US" sz="2000" dirty="0">
                <a:ea typeface="+mn-lt"/>
                <a:cs typeface="+mn-lt"/>
              </a:rPr>
              <a:t> </a:t>
            </a:r>
            <a:r>
              <a:rPr lang="en-US" sz="2000" dirty="0" err="1">
                <a:ea typeface="+mn-lt"/>
                <a:cs typeface="+mn-lt"/>
              </a:rPr>
              <a:t>và</a:t>
            </a:r>
            <a:r>
              <a:rPr lang="en-US" sz="2000" dirty="0">
                <a:ea typeface="+mn-lt"/>
                <a:cs typeface="+mn-lt"/>
              </a:rPr>
              <a:t> </a:t>
            </a:r>
            <a:r>
              <a:rPr lang="en-US" sz="2000" dirty="0" err="1">
                <a:ea typeface="+mn-lt"/>
                <a:cs typeface="+mn-lt"/>
              </a:rPr>
              <a:t>hội</a:t>
            </a:r>
            <a:r>
              <a:rPr lang="en-US" sz="2000" dirty="0">
                <a:ea typeface="+mn-lt"/>
                <a:cs typeface="+mn-lt"/>
              </a:rPr>
              <a:t> </a:t>
            </a:r>
            <a:r>
              <a:rPr lang="en-US" sz="2000" dirty="0" err="1">
                <a:ea typeface="+mn-lt"/>
                <a:cs typeface="+mn-lt"/>
              </a:rPr>
              <a:t>đồng</a:t>
            </a:r>
            <a:r>
              <a:rPr lang="en-US" sz="2000" dirty="0">
                <a:ea typeface="+mn-lt"/>
                <a:cs typeface="+mn-lt"/>
              </a:rPr>
              <a:t> </a:t>
            </a:r>
            <a:r>
              <a:rPr lang="en-US" sz="2000" dirty="0" err="1">
                <a:ea typeface="+mn-lt"/>
                <a:cs typeface="+mn-lt"/>
              </a:rPr>
              <a:t>mục</a:t>
            </a:r>
            <a:r>
              <a:rPr lang="en-US" sz="2000" dirty="0">
                <a:ea typeface="+mn-lt"/>
                <a:cs typeface="+mn-lt"/>
              </a:rPr>
              <a:t> </a:t>
            </a:r>
            <a:r>
              <a:rPr lang="en-US" sz="2000" dirty="0" err="1">
                <a:ea typeface="+mn-lt"/>
                <a:cs typeface="+mn-lt"/>
              </a:rPr>
              <a:t>vụ</a:t>
            </a:r>
            <a:r>
              <a:rPr lang="en-US" sz="2000" dirty="0">
                <a:ea typeface="+mn-lt"/>
                <a:cs typeface="+mn-lt"/>
              </a:rPr>
              <a:t> </a:t>
            </a:r>
            <a:r>
              <a:rPr lang="en-US" sz="2000" dirty="0" err="1">
                <a:ea typeface="+mn-lt"/>
                <a:cs typeface="+mn-lt"/>
              </a:rPr>
              <a:t>chuẩn</a:t>
            </a:r>
            <a:r>
              <a:rPr lang="en-US" sz="2000" dirty="0">
                <a:ea typeface="+mn-lt"/>
                <a:cs typeface="+mn-lt"/>
              </a:rPr>
              <a:t> </a:t>
            </a:r>
            <a:r>
              <a:rPr lang="en-US" sz="2000" dirty="0" err="1">
                <a:ea typeface="+mn-lt"/>
                <a:cs typeface="+mn-lt"/>
              </a:rPr>
              <a:t>bị</a:t>
            </a:r>
            <a:r>
              <a:rPr lang="en-US" sz="2000" dirty="0">
                <a:ea typeface="+mn-lt"/>
                <a:cs typeface="+mn-lt"/>
              </a:rPr>
              <a:t> </a:t>
            </a:r>
            <a:r>
              <a:rPr lang="en-US" sz="2000" dirty="0" err="1">
                <a:ea typeface="+mn-lt"/>
                <a:cs typeface="+mn-lt"/>
              </a:rPr>
              <a:t>cho</a:t>
            </a:r>
            <a:r>
              <a:rPr lang="en-US" sz="2000" dirty="0">
                <a:ea typeface="+mn-lt"/>
                <a:cs typeface="+mn-lt"/>
              </a:rPr>
              <a:t> </a:t>
            </a:r>
            <a:r>
              <a:rPr lang="en-US" sz="2000" dirty="0" err="1">
                <a:ea typeface="+mn-lt"/>
                <a:cs typeface="+mn-lt"/>
              </a:rPr>
              <a:t>Chiến</a:t>
            </a:r>
            <a:r>
              <a:rPr lang="en-US" sz="2000" dirty="0">
                <a:ea typeface="+mn-lt"/>
                <a:cs typeface="+mn-lt"/>
              </a:rPr>
              <a:t> </a:t>
            </a:r>
            <a:r>
              <a:rPr lang="en-US" sz="2000" dirty="0" err="1">
                <a:ea typeface="+mn-lt"/>
                <a:cs typeface="+mn-lt"/>
              </a:rPr>
              <a:t>Dịch</a:t>
            </a:r>
            <a:r>
              <a:rPr lang="en-US" sz="2000" dirty="0">
                <a:ea typeface="+mn-lt"/>
                <a:cs typeface="+mn-lt"/>
              </a:rPr>
              <a:t> </a:t>
            </a:r>
            <a:r>
              <a:rPr lang="en-US" sz="2000" dirty="0" err="1">
                <a:ea typeface="+mn-lt"/>
                <a:cs typeface="+mn-lt"/>
              </a:rPr>
              <a:t>Sống</a:t>
            </a:r>
            <a:r>
              <a:rPr lang="en-US" sz="2000" dirty="0">
                <a:ea typeface="+mn-lt"/>
                <a:cs typeface="+mn-lt"/>
              </a:rPr>
              <a:t> </a:t>
            </a:r>
            <a:r>
              <a:rPr lang="en-US" sz="2000" dirty="0" err="1">
                <a:ea typeface="+mn-lt"/>
                <a:cs typeface="+mn-lt"/>
              </a:rPr>
              <a:t>Lại</a:t>
            </a:r>
            <a:r>
              <a:rPr lang="en-US" sz="2000" dirty="0">
                <a:ea typeface="+mn-lt"/>
                <a:cs typeface="+mn-lt"/>
              </a:rPr>
              <a:t> </a:t>
            </a:r>
            <a:r>
              <a:rPr lang="en-US" sz="2000" dirty="0" err="1">
                <a:ea typeface="+mn-lt"/>
                <a:cs typeface="+mn-lt"/>
              </a:rPr>
              <a:t>Niềm</a:t>
            </a:r>
            <a:r>
              <a:rPr lang="en-US" sz="2000" dirty="0">
                <a:ea typeface="+mn-lt"/>
                <a:cs typeface="+mn-lt"/>
              </a:rPr>
              <a:t> Tin Thánh </a:t>
            </a:r>
            <a:r>
              <a:rPr lang="en-US" sz="2000" dirty="0" err="1">
                <a:ea typeface="+mn-lt"/>
                <a:cs typeface="+mn-lt"/>
              </a:rPr>
              <a:t>Thể</a:t>
            </a:r>
            <a:r>
              <a:rPr lang="en-US" sz="2000" dirty="0">
                <a:ea typeface="+mn-lt"/>
                <a:cs typeface="+mn-lt"/>
              </a:rPr>
              <a:t>. Trong Phong </a:t>
            </a:r>
            <a:r>
              <a:rPr lang="en-US" sz="2000" dirty="0" err="1">
                <a:ea typeface="+mn-lt"/>
                <a:cs typeface="+mn-lt"/>
              </a:rPr>
              <a:t>Trào</a:t>
            </a:r>
            <a:r>
              <a:rPr lang="en-US" sz="2000" dirty="0">
                <a:ea typeface="+mn-lt"/>
                <a:cs typeface="+mn-lt"/>
              </a:rPr>
              <a:t> </a:t>
            </a:r>
            <a:r>
              <a:rPr lang="en-US" sz="2000" dirty="0" err="1">
                <a:ea typeface="+mn-lt"/>
                <a:cs typeface="+mn-lt"/>
              </a:rPr>
              <a:t>Thiếu</a:t>
            </a:r>
            <a:r>
              <a:rPr lang="en-US" sz="2000" dirty="0">
                <a:ea typeface="+mn-lt"/>
                <a:cs typeface="+mn-lt"/>
              </a:rPr>
              <a:t> Nhi Thánh </a:t>
            </a:r>
            <a:r>
              <a:rPr lang="en-US" sz="2000" dirty="0" err="1">
                <a:ea typeface="+mn-lt"/>
                <a:cs typeface="+mn-lt"/>
              </a:rPr>
              <a:t>Thể</a:t>
            </a:r>
            <a:r>
              <a:rPr lang="en-US" sz="2000" dirty="0">
                <a:ea typeface="+mn-lt"/>
                <a:cs typeface="+mn-lt"/>
              </a:rPr>
              <a:t>, </a:t>
            </a:r>
            <a:r>
              <a:rPr lang="en-US" sz="2000" dirty="0" err="1">
                <a:ea typeface="+mn-lt"/>
                <a:cs typeface="+mn-lt"/>
              </a:rPr>
              <a:t>các</a:t>
            </a:r>
            <a:r>
              <a:rPr lang="en-US" sz="2000" dirty="0">
                <a:ea typeface="+mn-lt"/>
                <a:cs typeface="+mn-lt"/>
              </a:rPr>
              <a:t> </a:t>
            </a:r>
            <a:r>
              <a:rPr lang="en-US" sz="2000" dirty="0" err="1">
                <a:ea typeface="+mn-lt"/>
                <a:cs typeface="+mn-lt"/>
              </a:rPr>
              <a:t>thành</a:t>
            </a:r>
            <a:r>
              <a:rPr lang="en-US" sz="2000" dirty="0">
                <a:ea typeface="+mn-lt"/>
                <a:cs typeface="+mn-lt"/>
              </a:rPr>
              <a:t> </a:t>
            </a:r>
            <a:r>
              <a:rPr lang="en-US" sz="2000" dirty="0" err="1">
                <a:ea typeface="+mn-lt"/>
                <a:cs typeface="+mn-lt"/>
              </a:rPr>
              <a:t>viên</a:t>
            </a:r>
            <a:r>
              <a:rPr lang="en-US" sz="2000" dirty="0">
                <a:ea typeface="+mn-lt"/>
                <a:cs typeface="+mn-lt"/>
              </a:rPr>
              <a:t> </a:t>
            </a:r>
            <a:r>
              <a:rPr lang="en-US" sz="2000" dirty="0" err="1">
                <a:ea typeface="+mn-lt"/>
                <a:cs typeface="+mn-lt"/>
              </a:rPr>
              <a:t>sẽ</a:t>
            </a:r>
            <a:r>
              <a:rPr lang="en-US" sz="2000" dirty="0">
                <a:ea typeface="+mn-lt"/>
                <a:cs typeface="+mn-lt"/>
              </a:rPr>
              <a:t> </a:t>
            </a:r>
            <a:r>
              <a:rPr lang="en-US" sz="2000" dirty="0" err="1">
                <a:ea typeface="+mn-lt"/>
                <a:cs typeface="+mn-lt"/>
              </a:rPr>
              <a:t>cùng</a:t>
            </a:r>
            <a:r>
              <a:rPr lang="en-US" sz="2000" dirty="0">
                <a:ea typeface="+mn-lt"/>
                <a:cs typeface="+mn-lt"/>
              </a:rPr>
              <a:t> </a:t>
            </a:r>
            <a:r>
              <a:rPr lang="en-US" sz="2000" dirty="0" err="1">
                <a:ea typeface="+mn-lt"/>
                <a:cs typeface="+mn-lt"/>
              </a:rPr>
              <a:t>nhau</a:t>
            </a:r>
            <a:r>
              <a:rPr lang="en-US" sz="2000" dirty="0">
                <a:ea typeface="+mn-lt"/>
                <a:cs typeface="+mn-lt"/>
              </a:rPr>
              <a:t> </a:t>
            </a:r>
            <a:r>
              <a:rPr lang="en-US" sz="2000" dirty="0" err="1">
                <a:ea typeface="+mn-lt"/>
                <a:cs typeface="+mn-lt"/>
              </a:rPr>
              <a:t>tham</a:t>
            </a:r>
            <a:r>
              <a:rPr lang="en-US" sz="2000" dirty="0">
                <a:ea typeface="+mn-lt"/>
                <a:cs typeface="+mn-lt"/>
              </a:rPr>
              <a:t> </a:t>
            </a:r>
            <a:r>
              <a:rPr lang="en-US" sz="2000" dirty="0" err="1">
                <a:ea typeface="+mn-lt"/>
                <a:cs typeface="+mn-lt"/>
              </a:rPr>
              <a:t>dự</a:t>
            </a:r>
            <a:r>
              <a:rPr lang="en-US" sz="2000" dirty="0">
                <a:ea typeface="+mn-lt"/>
                <a:cs typeface="+mn-lt"/>
              </a:rPr>
              <a:t> </a:t>
            </a:r>
            <a:r>
              <a:rPr lang="en-US" sz="2000" dirty="0" err="1">
                <a:ea typeface="+mn-lt"/>
                <a:cs typeface="+mn-lt"/>
              </a:rPr>
              <a:t>các</a:t>
            </a:r>
            <a:r>
              <a:rPr lang="en-US" sz="2000" dirty="0">
                <a:ea typeface="+mn-lt"/>
                <a:cs typeface="+mn-lt"/>
              </a:rPr>
              <a:t> </a:t>
            </a:r>
            <a:r>
              <a:rPr lang="en-US" sz="2000" dirty="0" err="1">
                <a:ea typeface="+mn-lt"/>
                <a:cs typeface="+mn-lt"/>
              </a:rPr>
              <a:t>giờ</a:t>
            </a:r>
            <a:r>
              <a:rPr lang="en-US" sz="2000" dirty="0">
                <a:ea typeface="+mn-lt"/>
                <a:cs typeface="+mn-lt"/>
              </a:rPr>
              <a:t> </a:t>
            </a:r>
            <a:r>
              <a:rPr lang="en-US" sz="2000" dirty="0" err="1">
                <a:ea typeface="+mn-lt"/>
                <a:cs typeface="+mn-lt"/>
              </a:rPr>
              <a:t>chầu</a:t>
            </a:r>
            <a:r>
              <a:rPr lang="en-US" sz="2000" dirty="0">
                <a:ea typeface="+mn-lt"/>
                <a:cs typeface="+mn-lt"/>
              </a:rPr>
              <a:t> Thánh </a:t>
            </a:r>
            <a:r>
              <a:rPr lang="en-US" sz="2000" dirty="0" err="1">
                <a:ea typeface="+mn-lt"/>
                <a:cs typeface="+mn-lt"/>
              </a:rPr>
              <a:t>Thể</a:t>
            </a:r>
            <a:r>
              <a:rPr lang="en-US" sz="2000" dirty="0">
                <a:ea typeface="+mn-lt"/>
                <a:cs typeface="+mn-lt"/>
              </a:rPr>
              <a:t> </a:t>
            </a:r>
            <a:r>
              <a:rPr lang="en-US" sz="2000" dirty="0" err="1">
                <a:ea typeface="+mn-lt"/>
                <a:cs typeface="+mn-lt"/>
              </a:rPr>
              <a:t>hàng</a:t>
            </a:r>
            <a:r>
              <a:rPr lang="en-US" sz="2000" dirty="0">
                <a:ea typeface="+mn-lt"/>
                <a:cs typeface="+mn-lt"/>
              </a:rPr>
              <a:t> </a:t>
            </a:r>
            <a:r>
              <a:rPr lang="en-US" sz="2000" dirty="0" err="1">
                <a:ea typeface="+mn-lt"/>
                <a:cs typeface="+mn-lt"/>
              </a:rPr>
              <a:t>tháng</a:t>
            </a:r>
            <a:r>
              <a:rPr lang="en-US" sz="2000" dirty="0">
                <a:ea typeface="+mn-lt"/>
                <a:cs typeface="+mn-lt"/>
              </a:rPr>
              <a:t> </a:t>
            </a:r>
            <a:r>
              <a:rPr lang="en-US" sz="2000" dirty="0" err="1">
                <a:ea typeface="+mn-lt"/>
                <a:cs typeface="+mn-lt"/>
              </a:rPr>
              <a:t>để</a:t>
            </a:r>
            <a:r>
              <a:rPr lang="en-US" sz="2000" dirty="0">
                <a:ea typeface="+mn-lt"/>
                <a:cs typeface="+mn-lt"/>
              </a:rPr>
              <a:t> </a:t>
            </a:r>
            <a:r>
              <a:rPr lang="en-US" sz="2000" dirty="0" err="1">
                <a:ea typeface="+mn-lt"/>
                <a:cs typeface="+mn-lt"/>
              </a:rPr>
              <a:t>canh</a:t>
            </a:r>
            <a:r>
              <a:rPr lang="en-US" sz="2000" dirty="0">
                <a:ea typeface="+mn-lt"/>
                <a:cs typeface="+mn-lt"/>
              </a:rPr>
              <a:t> </a:t>
            </a:r>
            <a:r>
              <a:rPr lang="en-US" sz="2000" dirty="0" err="1">
                <a:ea typeface="+mn-lt"/>
                <a:cs typeface="+mn-lt"/>
              </a:rPr>
              <a:t>tân</a:t>
            </a:r>
            <a:r>
              <a:rPr lang="en-US" sz="2000" dirty="0">
                <a:ea typeface="+mn-lt"/>
                <a:cs typeface="+mn-lt"/>
              </a:rPr>
              <a:t> </a:t>
            </a:r>
            <a:r>
              <a:rPr lang="en-US" sz="2000" dirty="0" err="1">
                <a:ea typeface="+mn-lt"/>
                <a:cs typeface="+mn-lt"/>
              </a:rPr>
              <a:t>bản</a:t>
            </a:r>
            <a:r>
              <a:rPr lang="en-US" sz="2000" dirty="0">
                <a:ea typeface="+mn-lt"/>
                <a:cs typeface="+mn-lt"/>
              </a:rPr>
              <a:t> </a:t>
            </a:r>
            <a:r>
              <a:rPr lang="en-US" sz="2000" dirty="0" err="1">
                <a:ea typeface="+mn-lt"/>
                <a:cs typeface="+mn-lt"/>
              </a:rPr>
              <a:t>thân</a:t>
            </a:r>
            <a:r>
              <a:rPr lang="en-US" sz="2000" dirty="0">
                <a:ea typeface="+mn-lt"/>
                <a:cs typeface="+mn-lt"/>
              </a:rPr>
              <a:t> </a:t>
            </a:r>
            <a:r>
              <a:rPr lang="en-US" sz="2000" dirty="0" err="1">
                <a:ea typeface="+mn-lt"/>
                <a:cs typeface="+mn-lt"/>
              </a:rPr>
              <a:t>tại</a:t>
            </a:r>
            <a:r>
              <a:rPr lang="en-US" sz="2000" dirty="0">
                <a:ea typeface="+mn-lt"/>
                <a:cs typeface="+mn-lt"/>
              </a:rPr>
              <a:t> </a:t>
            </a:r>
            <a:r>
              <a:rPr lang="en-US" sz="2000" dirty="0" err="1">
                <a:ea typeface="+mn-lt"/>
                <a:cs typeface="+mn-lt"/>
              </a:rPr>
              <a:t>nguồn</a:t>
            </a:r>
            <a:r>
              <a:rPr lang="en-US" sz="2000" dirty="0">
                <a:ea typeface="+mn-lt"/>
                <a:cs typeface="+mn-lt"/>
              </a:rPr>
              <a:t> </a:t>
            </a:r>
            <a:r>
              <a:rPr lang="en-US" sz="2000" dirty="0" err="1">
                <a:ea typeface="+mn-lt"/>
                <a:cs typeface="+mn-lt"/>
              </a:rPr>
              <a:t>sống</a:t>
            </a:r>
            <a:r>
              <a:rPr lang="en-US" sz="2000" dirty="0">
                <a:ea typeface="+mn-lt"/>
                <a:cs typeface="+mn-lt"/>
              </a:rPr>
              <a:t> </a:t>
            </a:r>
            <a:r>
              <a:rPr lang="en-US" sz="2000" dirty="0" err="1">
                <a:ea typeface="+mn-lt"/>
                <a:cs typeface="+mn-lt"/>
              </a:rPr>
              <a:t>và</a:t>
            </a:r>
            <a:r>
              <a:rPr lang="en-US" sz="2000" dirty="0">
                <a:ea typeface="+mn-lt"/>
                <a:cs typeface="+mn-lt"/>
              </a:rPr>
              <a:t> </a:t>
            </a:r>
            <a:r>
              <a:rPr lang="en-US" sz="2000" dirty="0" err="1">
                <a:ea typeface="+mn-lt"/>
                <a:cs typeface="+mn-lt"/>
              </a:rPr>
              <a:t>tột</a:t>
            </a:r>
            <a:r>
              <a:rPr lang="en-US" sz="2000" dirty="0">
                <a:ea typeface="+mn-lt"/>
                <a:cs typeface="+mn-lt"/>
              </a:rPr>
              <a:t> </a:t>
            </a:r>
            <a:r>
              <a:rPr lang="en-US" sz="2000" dirty="0" err="1">
                <a:ea typeface="+mn-lt"/>
                <a:cs typeface="+mn-lt"/>
              </a:rPr>
              <a:t>đỉnh</a:t>
            </a:r>
            <a:r>
              <a:rPr lang="en-US" sz="2000" dirty="0">
                <a:ea typeface="+mn-lt"/>
                <a:cs typeface="+mn-lt"/>
              </a:rPr>
              <a:t> </a:t>
            </a:r>
            <a:r>
              <a:rPr lang="en-US" sz="2000" dirty="0" err="1">
                <a:ea typeface="+mn-lt"/>
                <a:cs typeface="+mn-lt"/>
              </a:rPr>
              <a:t>của</a:t>
            </a:r>
            <a:r>
              <a:rPr lang="en-US" sz="2000" dirty="0">
                <a:ea typeface="+mn-lt"/>
                <a:cs typeface="+mn-lt"/>
              </a:rPr>
              <a:t> Đức Tin </a:t>
            </a:r>
            <a:r>
              <a:rPr lang="en-US" sz="2000" dirty="0" err="1">
                <a:ea typeface="+mn-lt"/>
                <a:cs typeface="+mn-lt"/>
              </a:rPr>
              <a:t>chúng</a:t>
            </a:r>
            <a:r>
              <a:rPr lang="en-US" sz="2000" dirty="0">
                <a:ea typeface="+mn-lt"/>
                <a:cs typeface="+mn-lt"/>
              </a:rPr>
              <a:t> ta, </a:t>
            </a:r>
            <a:r>
              <a:rPr lang="en-US" sz="2000" dirty="0" err="1">
                <a:ea typeface="+mn-lt"/>
                <a:cs typeface="+mn-lt"/>
              </a:rPr>
              <a:t>cũng</a:t>
            </a:r>
            <a:r>
              <a:rPr lang="en-US" sz="2000" dirty="0">
                <a:ea typeface="+mn-lt"/>
                <a:cs typeface="+mn-lt"/>
              </a:rPr>
              <a:t> </a:t>
            </a:r>
            <a:r>
              <a:rPr lang="en-US" sz="2000" dirty="0" err="1">
                <a:ea typeface="+mn-lt"/>
                <a:cs typeface="+mn-lt"/>
              </a:rPr>
              <a:t>như</a:t>
            </a:r>
            <a:r>
              <a:rPr lang="en-US" sz="2000" dirty="0">
                <a:ea typeface="+mn-lt"/>
                <a:cs typeface="+mn-lt"/>
              </a:rPr>
              <a:t> </a:t>
            </a:r>
            <a:r>
              <a:rPr lang="en-US" sz="2000" dirty="0" err="1">
                <a:ea typeface="+mn-lt"/>
                <a:cs typeface="+mn-lt"/>
              </a:rPr>
              <a:t>cùng</a:t>
            </a:r>
            <a:r>
              <a:rPr lang="en-US" sz="2000" dirty="0">
                <a:ea typeface="+mn-lt"/>
                <a:cs typeface="+mn-lt"/>
              </a:rPr>
              <a:t> </a:t>
            </a:r>
            <a:r>
              <a:rPr lang="en-US" sz="2000" dirty="0" err="1">
                <a:ea typeface="+mn-lt"/>
                <a:cs typeface="+mn-lt"/>
              </a:rPr>
              <a:t>cầu</a:t>
            </a:r>
            <a:r>
              <a:rPr lang="en-US" sz="2000" dirty="0">
                <a:ea typeface="+mn-lt"/>
                <a:cs typeface="+mn-lt"/>
              </a:rPr>
              <a:t> </a:t>
            </a:r>
            <a:r>
              <a:rPr lang="en-US" sz="2000" dirty="0" err="1">
                <a:ea typeface="+mn-lt"/>
                <a:cs typeface="+mn-lt"/>
              </a:rPr>
              <a:t>nguyện</a:t>
            </a:r>
            <a:r>
              <a:rPr lang="en-US" sz="2000" dirty="0">
                <a:ea typeface="+mn-lt"/>
                <a:cs typeface="+mn-lt"/>
              </a:rPr>
              <a:t> </a:t>
            </a:r>
            <a:r>
              <a:rPr lang="en-US" sz="2000" dirty="0" err="1">
                <a:ea typeface="+mn-lt"/>
                <a:cs typeface="+mn-lt"/>
              </a:rPr>
              <a:t>cho</a:t>
            </a:r>
            <a:r>
              <a:rPr lang="en-US" sz="2000" dirty="0">
                <a:ea typeface="+mn-lt"/>
                <a:cs typeface="+mn-lt"/>
              </a:rPr>
              <a:t> </a:t>
            </a:r>
            <a:r>
              <a:rPr lang="en-US" sz="2000" dirty="0" err="1">
                <a:ea typeface="+mn-lt"/>
                <a:cs typeface="+mn-lt"/>
              </a:rPr>
              <a:t>các</a:t>
            </a:r>
            <a:r>
              <a:rPr lang="en-US" sz="2000" dirty="0">
                <a:ea typeface="+mn-lt"/>
                <a:cs typeface="+mn-lt"/>
              </a:rPr>
              <a:t> </a:t>
            </a:r>
            <a:r>
              <a:rPr lang="en-US" sz="2000" dirty="0" err="1">
                <a:ea typeface="+mn-lt"/>
                <a:cs typeface="+mn-lt"/>
              </a:rPr>
              <a:t>nhà</a:t>
            </a:r>
            <a:r>
              <a:rPr lang="en-US" sz="2000" dirty="0">
                <a:ea typeface="+mn-lt"/>
                <a:cs typeface="+mn-lt"/>
              </a:rPr>
              <a:t> </a:t>
            </a:r>
            <a:r>
              <a:rPr lang="en-US" sz="2000" dirty="0" err="1">
                <a:ea typeface="+mn-lt"/>
                <a:cs typeface="+mn-lt"/>
              </a:rPr>
              <a:t>lãnh</a:t>
            </a:r>
            <a:r>
              <a:rPr lang="en-US" sz="2000" dirty="0">
                <a:ea typeface="+mn-lt"/>
                <a:cs typeface="+mn-lt"/>
              </a:rPr>
              <a:t> </a:t>
            </a:r>
            <a:r>
              <a:rPr lang="en-US" sz="2000" dirty="0" err="1">
                <a:ea typeface="+mn-lt"/>
                <a:cs typeface="+mn-lt"/>
              </a:rPr>
              <a:t>đạo</a:t>
            </a:r>
            <a:r>
              <a:rPr lang="en-US" sz="2000" dirty="0">
                <a:ea typeface="+mn-lt"/>
                <a:cs typeface="+mn-lt"/>
              </a:rPr>
              <a:t> </a:t>
            </a:r>
            <a:r>
              <a:rPr lang="en-US" sz="2000" dirty="0" err="1">
                <a:ea typeface="+mn-lt"/>
                <a:cs typeface="+mn-lt"/>
              </a:rPr>
              <a:t>mục</a:t>
            </a:r>
            <a:r>
              <a:rPr lang="en-US" sz="2000" dirty="0">
                <a:ea typeface="+mn-lt"/>
                <a:cs typeface="+mn-lt"/>
              </a:rPr>
              <a:t> </a:t>
            </a:r>
            <a:r>
              <a:rPr lang="en-US" sz="2000" dirty="0" err="1">
                <a:ea typeface="+mn-lt"/>
                <a:cs typeface="+mn-lt"/>
              </a:rPr>
              <a:t>vụ</a:t>
            </a:r>
            <a:r>
              <a:rPr lang="en-US" sz="2000" dirty="0">
                <a:ea typeface="+mn-lt"/>
                <a:cs typeface="+mn-lt"/>
              </a:rPr>
              <a:t> </a:t>
            </a:r>
            <a:r>
              <a:rPr lang="en-US" sz="2000" dirty="0" err="1">
                <a:ea typeface="+mn-lt"/>
                <a:cs typeface="+mn-lt"/>
              </a:rPr>
              <a:t>của</a:t>
            </a:r>
            <a:r>
              <a:rPr lang="en-US" sz="2000" dirty="0">
                <a:ea typeface="+mn-lt"/>
                <a:cs typeface="+mn-lt"/>
              </a:rPr>
              <a:t> </a:t>
            </a:r>
            <a:r>
              <a:rPr lang="en-US" sz="2000" dirty="0" err="1">
                <a:ea typeface="+mn-lt"/>
                <a:cs typeface="+mn-lt"/>
              </a:rPr>
              <a:t>chúng</a:t>
            </a:r>
            <a:r>
              <a:rPr lang="en-US" sz="2000" dirty="0">
                <a:ea typeface="+mn-lt"/>
                <a:cs typeface="+mn-lt"/>
              </a:rPr>
              <a:t> ta </a:t>
            </a:r>
            <a:r>
              <a:rPr lang="en-US" sz="2000" dirty="0" err="1">
                <a:ea typeface="+mn-lt"/>
                <a:cs typeface="+mn-lt"/>
              </a:rPr>
              <a:t>trong</a:t>
            </a:r>
            <a:r>
              <a:rPr lang="en-US" sz="2000" dirty="0">
                <a:ea typeface="+mn-lt"/>
                <a:cs typeface="+mn-lt"/>
              </a:rPr>
              <a:t> </a:t>
            </a:r>
            <a:r>
              <a:rPr lang="en-US" sz="2000" dirty="0" err="1">
                <a:ea typeface="+mn-lt"/>
                <a:cs typeface="+mn-lt"/>
              </a:rPr>
              <a:t>năm</a:t>
            </a:r>
            <a:r>
              <a:rPr lang="en-US" sz="2000" dirty="0">
                <a:ea typeface="+mn-lt"/>
                <a:cs typeface="+mn-lt"/>
              </a:rPr>
              <a:t> </a:t>
            </a:r>
            <a:r>
              <a:rPr lang="en-US" sz="2000" dirty="0" err="1">
                <a:ea typeface="+mn-lt"/>
                <a:cs typeface="+mn-lt"/>
              </a:rPr>
              <a:t>sơ</a:t>
            </a:r>
            <a:r>
              <a:rPr lang="en-US" sz="2000" dirty="0">
                <a:ea typeface="+mn-lt"/>
                <a:cs typeface="+mn-lt"/>
              </a:rPr>
              <a:t> </a:t>
            </a:r>
            <a:r>
              <a:rPr lang="en-US" sz="2000" dirty="0" err="1">
                <a:ea typeface="+mn-lt"/>
                <a:cs typeface="+mn-lt"/>
              </a:rPr>
              <a:t>khởi</a:t>
            </a:r>
            <a:r>
              <a:rPr lang="en-US" sz="2000" dirty="0">
                <a:ea typeface="+mn-lt"/>
                <a:cs typeface="+mn-lt"/>
              </a:rPr>
              <a:t> </a:t>
            </a:r>
            <a:r>
              <a:rPr lang="en-US" sz="2000" dirty="0" err="1">
                <a:ea typeface="+mn-lt"/>
                <a:cs typeface="+mn-lt"/>
              </a:rPr>
              <a:t>này</a:t>
            </a:r>
            <a:r>
              <a:rPr lang="en-US" sz="2000" dirty="0">
                <a:ea typeface="+mn-lt"/>
                <a:cs typeface="+mn-lt"/>
              </a:rPr>
              <a:t>. </a:t>
            </a:r>
            <a:endParaRPr lang="en-US">
              <a:cs typeface="Calibri" panose="020F0502020204030204"/>
            </a:endParaRPr>
          </a:p>
          <a:p>
            <a:pPr marL="0" indent="0">
              <a:lnSpc>
                <a:spcPct val="110000"/>
              </a:lnSpc>
              <a:buNone/>
            </a:pPr>
            <a:endParaRPr lang="en-US" sz="2000" dirty="0">
              <a:cs typeface="Calibri"/>
            </a:endParaRPr>
          </a:p>
          <a:p>
            <a:pPr>
              <a:lnSpc>
                <a:spcPct val="110000"/>
              </a:lnSpc>
              <a:buNone/>
            </a:pPr>
            <a:r>
              <a:rPr lang="en-US" sz="2000" b="1" dirty="0" err="1">
                <a:ea typeface="+mn-lt"/>
                <a:cs typeface="+mn-lt"/>
              </a:rPr>
              <a:t>Năm</a:t>
            </a:r>
            <a:r>
              <a:rPr lang="en-US" sz="2000" b="1" dirty="0">
                <a:ea typeface="+mn-lt"/>
                <a:cs typeface="+mn-lt"/>
              </a:rPr>
              <a:t> </a:t>
            </a:r>
            <a:r>
              <a:rPr lang="en-US" sz="2000" b="1" dirty="0" err="1">
                <a:ea typeface="+mn-lt"/>
                <a:cs typeface="+mn-lt"/>
              </a:rPr>
              <a:t>Thứ</a:t>
            </a:r>
            <a:r>
              <a:rPr lang="en-US" sz="2000" b="1" dirty="0">
                <a:ea typeface="+mn-lt"/>
                <a:cs typeface="+mn-lt"/>
              </a:rPr>
              <a:t> Hai (2023-2024): </a:t>
            </a:r>
            <a:r>
              <a:rPr lang="en-US" sz="2000" i="1" dirty="0" err="1">
                <a:ea typeface="+mn-lt"/>
                <a:cs typeface="+mn-lt"/>
              </a:rPr>
              <a:t>Đồng</a:t>
            </a:r>
            <a:r>
              <a:rPr lang="en-US" sz="2000" i="1" dirty="0">
                <a:ea typeface="+mn-lt"/>
                <a:cs typeface="+mn-lt"/>
              </a:rPr>
              <a:t> </a:t>
            </a:r>
            <a:r>
              <a:rPr lang="en-US" sz="2000" i="1" dirty="0" err="1">
                <a:ea typeface="+mn-lt"/>
                <a:cs typeface="+mn-lt"/>
              </a:rPr>
              <a:t>Hành</a:t>
            </a:r>
            <a:r>
              <a:rPr lang="en-US" sz="2000" i="1" dirty="0">
                <a:ea typeface="+mn-lt"/>
                <a:cs typeface="+mn-lt"/>
              </a:rPr>
              <a:t> </a:t>
            </a:r>
            <a:r>
              <a:rPr lang="en-US" sz="2000" i="1" dirty="0" err="1">
                <a:ea typeface="+mn-lt"/>
                <a:cs typeface="+mn-lt"/>
              </a:rPr>
              <a:t>Cùng</a:t>
            </a:r>
            <a:r>
              <a:rPr lang="en-US" sz="2000" i="1" dirty="0">
                <a:ea typeface="+mn-lt"/>
                <a:cs typeface="+mn-lt"/>
              </a:rPr>
              <a:t> </a:t>
            </a:r>
            <a:r>
              <a:rPr lang="en-US" sz="2000" i="1" dirty="0" err="1">
                <a:ea typeface="+mn-lt"/>
                <a:cs typeface="+mn-lt"/>
              </a:rPr>
              <a:t>Giáo</a:t>
            </a:r>
            <a:r>
              <a:rPr lang="en-US" sz="2000" i="1" dirty="0">
                <a:ea typeface="+mn-lt"/>
                <a:cs typeface="+mn-lt"/>
              </a:rPr>
              <a:t> </a:t>
            </a:r>
            <a:r>
              <a:rPr lang="en-US" sz="2000" i="1" dirty="0" err="1">
                <a:ea typeface="+mn-lt"/>
                <a:cs typeface="+mn-lt"/>
              </a:rPr>
              <a:t>Hội</a:t>
            </a:r>
            <a:endParaRPr lang="en-US" sz="2000" dirty="0" err="1">
              <a:ea typeface="+mn-lt"/>
              <a:cs typeface="+mn-lt"/>
            </a:endParaRPr>
          </a:p>
          <a:p>
            <a:pPr marL="0" indent="0">
              <a:lnSpc>
                <a:spcPct val="110000"/>
              </a:lnSpc>
              <a:buNone/>
            </a:pPr>
            <a:r>
              <a:rPr lang="en-US" sz="2000" dirty="0">
                <a:ea typeface="+mn-lt"/>
                <a:cs typeface="+mn-lt"/>
              </a:rPr>
              <a:t>Trong </a:t>
            </a:r>
            <a:r>
              <a:rPr lang="en-US" sz="2000" dirty="0" err="1">
                <a:ea typeface="+mn-lt"/>
                <a:cs typeface="+mn-lt"/>
              </a:rPr>
              <a:t>năm</a:t>
            </a:r>
            <a:r>
              <a:rPr lang="en-US" sz="2000" dirty="0">
                <a:ea typeface="+mn-lt"/>
                <a:cs typeface="+mn-lt"/>
              </a:rPr>
              <a:t> </a:t>
            </a:r>
            <a:r>
              <a:rPr lang="en-US" sz="2000" dirty="0" err="1">
                <a:ea typeface="+mn-lt"/>
                <a:cs typeface="+mn-lt"/>
              </a:rPr>
              <a:t>thứ</a:t>
            </a:r>
            <a:r>
              <a:rPr lang="en-US" sz="2000" dirty="0">
                <a:ea typeface="+mn-lt"/>
                <a:cs typeface="+mn-lt"/>
              </a:rPr>
              <a:t> </a:t>
            </a:r>
            <a:r>
              <a:rPr lang="en-US" sz="2000" dirty="0" err="1">
                <a:ea typeface="+mn-lt"/>
                <a:cs typeface="+mn-lt"/>
              </a:rPr>
              <a:t>hai</a:t>
            </a:r>
            <a:r>
              <a:rPr lang="en-US" sz="2000" dirty="0">
                <a:ea typeface="+mn-lt"/>
                <a:cs typeface="+mn-lt"/>
              </a:rPr>
              <a:t>, </a:t>
            </a:r>
            <a:r>
              <a:rPr lang="en-US" sz="2000" dirty="0" err="1">
                <a:ea typeface="+mn-lt"/>
                <a:cs typeface="+mn-lt"/>
              </a:rPr>
              <a:t>khi</a:t>
            </a:r>
            <a:r>
              <a:rPr lang="en-US" sz="2000" dirty="0">
                <a:ea typeface="+mn-lt"/>
                <a:cs typeface="+mn-lt"/>
              </a:rPr>
              <a:t> </a:t>
            </a:r>
            <a:r>
              <a:rPr lang="en-US" sz="2000" dirty="0" err="1">
                <a:ea typeface="+mn-lt"/>
                <a:cs typeface="+mn-lt"/>
              </a:rPr>
              <a:t>các</a:t>
            </a:r>
            <a:r>
              <a:rPr lang="en-US" sz="2000" dirty="0">
                <a:ea typeface="+mn-lt"/>
                <a:cs typeface="+mn-lt"/>
              </a:rPr>
              <a:t> </a:t>
            </a:r>
            <a:r>
              <a:rPr lang="en-US" sz="2000" dirty="0" err="1">
                <a:ea typeface="+mn-lt"/>
                <a:cs typeface="+mn-lt"/>
              </a:rPr>
              <a:t>giáo</a:t>
            </a:r>
            <a:r>
              <a:rPr lang="en-US" sz="2000" dirty="0">
                <a:ea typeface="+mn-lt"/>
                <a:cs typeface="+mn-lt"/>
              </a:rPr>
              <a:t> </a:t>
            </a:r>
            <a:r>
              <a:rPr lang="en-US" sz="2000" dirty="0" err="1">
                <a:ea typeface="+mn-lt"/>
                <a:cs typeface="+mn-lt"/>
              </a:rPr>
              <a:t>xứ</a:t>
            </a:r>
            <a:r>
              <a:rPr lang="en-US" sz="2000" dirty="0">
                <a:ea typeface="+mn-lt"/>
                <a:cs typeface="+mn-lt"/>
              </a:rPr>
              <a:t> </a:t>
            </a:r>
            <a:r>
              <a:rPr lang="en-US" sz="2000" dirty="0" err="1">
                <a:ea typeface="+mn-lt"/>
                <a:cs typeface="+mn-lt"/>
              </a:rPr>
              <a:t>tích</a:t>
            </a:r>
            <a:r>
              <a:rPr lang="en-US" sz="2000" dirty="0">
                <a:ea typeface="+mn-lt"/>
                <a:cs typeface="+mn-lt"/>
              </a:rPr>
              <a:t> </a:t>
            </a:r>
            <a:r>
              <a:rPr lang="en-US" sz="2000" dirty="0" err="1">
                <a:ea typeface="+mn-lt"/>
                <a:cs typeface="+mn-lt"/>
              </a:rPr>
              <a:t>cực</a:t>
            </a:r>
            <a:r>
              <a:rPr lang="en-US" sz="2000" dirty="0">
                <a:ea typeface="+mn-lt"/>
                <a:cs typeface="+mn-lt"/>
              </a:rPr>
              <a:t> </a:t>
            </a:r>
            <a:r>
              <a:rPr lang="en-US" sz="2000" dirty="0" err="1">
                <a:ea typeface="+mn-lt"/>
                <a:cs typeface="+mn-lt"/>
              </a:rPr>
              <a:t>tham</a:t>
            </a:r>
            <a:r>
              <a:rPr lang="en-US" sz="2000" dirty="0">
                <a:ea typeface="+mn-lt"/>
                <a:cs typeface="+mn-lt"/>
              </a:rPr>
              <a:t> </a:t>
            </a:r>
            <a:r>
              <a:rPr lang="en-US" sz="2000" dirty="0" err="1">
                <a:ea typeface="+mn-lt"/>
                <a:cs typeface="+mn-lt"/>
              </a:rPr>
              <a:t>gia</a:t>
            </a:r>
            <a:r>
              <a:rPr lang="en-US" sz="2000" dirty="0">
                <a:ea typeface="+mn-lt"/>
                <a:cs typeface="+mn-lt"/>
              </a:rPr>
              <a:t> </a:t>
            </a:r>
            <a:r>
              <a:rPr lang="en-US" sz="2000" dirty="0" err="1">
                <a:ea typeface="+mn-lt"/>
                <a:cs typeface="+mn-lt"/>
              </a:rPr>
              <a:t>vào</a:t>
            </a:r>
            <a:r>
              <a:rPr lang="en-US" sz="2000" dirty="0">
                <a:ea typeface="+mn-lt"/>
                <a:cs typeface="+mn-lt"/>
              </a:rPr>
              <a:t> </a:t>
            </a:r>
            <a:r>
              <a:rPr lang="en-US" sz="2000" dirty="0" err="1">
                <a:ea typeface="+mn-lt"/>
                <a:cs typeface="+mn-lt"/>
              </a:rPr>
              <a:t>Chiến</a:t>
            </a:r>
            <a:r>
              <a:rPr lang="en-US" sz="2000" dirty="0">
                <a:ea typeface="+mn-lt"/>
                <a:cs typeface="+mn-lt"/>
              </a:rPr>
              <a:t> </a:t>
            </a:r>
            <a:r>
              <a:rPr lang="en-US" sz="2000" dirty="0" err="1">
                <a:ea typeface="+mn-lt"/>
                <a:cs typeface="+mn-lt"/>
              </a:rPr>
              <a:t>Dịch</a:t>
            </a:r>
            <a:r>
              <a:rPr lang="en-US" sz="2000" dirty="0">
                <a:ea typeface="+mn-lt"/>
                <a:cs typeface="+mn-lt"/>
              </a:rPr>
              <a:t> </a:t>
            </a:r>
            <a:r>
              <a:rPr lang="en-US" sz="2000" dirty="0" err="1">
                <a:ea typeface="+mn-lt"/>
                <a:cs typeface="+mn-lt"/>
              </a:rPr>
              <a:t>Sống</a:t>
            </a:r>
            <a:r>
              <a:rPr lang="en-US" sz="2000" dirty="0">
                <a:ea typeface="+mn-lt"/>
                <a:cs typeface="+mn-lt"/>
              </a:rPr>
              <a:t> </a:t>
            </a:r>
            <a:r>
              <a:rPr lang="en-US" sz="2000" dirty="0" err="1">
                <a:ea typeface="+mn-lt"/>
                <a:cs typeface="+mn-lt"/>
              </a:rPr>
              <a:t>Lại</a:t>
            </a:r>
            <a:r>
              <a:rPr lang="en-US" sz="2000" dirty="0">
                <a:ea typeface="+mn-lt"/>
                <a:cs typeface="+mn-lt"/>
              </a:rPr>
              <a:t> </a:t>
            </a:r>
            <a:r>
              <a:rPr lang="en-US" sz="2000" dirty="0" err="1">
                <a:ea typeface="+mn-lt"/>
                <a:cs typeface="+mn-lt"/>
              </a:rPr>
              <a:t>Niềm</a:t>
            </a:r>
            <a:r>
              <a:rPr lang="en-US" sz="2000" dirty="0">
                <a:ea typeface="+mn-lt"/>
                <a:cs typeface="+mn-lt"/>
              </a:rPr>
              <a:t> Tin Thánh </a:t>
            </a:r>
            <a:r>
              <a:rPr lang="en-US" sz="2000" dirty="0" err="1">
                <a:ea typeface="+mn-lt"/>
                <a:cs typeface="+mn-lt"/>
              </a:rPr>
              <a:t>Thể</a:t>
            </a:r>
            <a:r>
              <a:rPr lang="en-US" sz="2000" dirty="0">
                <a:ea typeface="+mn-lt"/>
                <a:cs typeface="+mn-lt"/>
              </a:rPr>
              <a:t>, </a:t>
            </a:r>
            <a:r>
              <a:rPr lang="en-US" sz="2000" dirty="0" err="1">
                <a:ea typeface="+mn-lt"/>
                <a:cs typeface="+mn-lt"/>
              </a:rPr>
              <a:t>các</a:t>
            </a:r>
            <a:r>
              <a:rPr lang="en-US" sz="2000" dirty="0">
                <a:ea typeface="+mn-lt"/>
                <a:cs typeface="+mn-lt"/>
              </a:rPr>
              <a:t> Đoàn </a:t>
            </a:r>
            <a:r>
              <a:rPr lang="en-US" sz="2000" dirty="0" err="1">
                <a:ea typeface="+mn-lt"/>
                <a:cs typeface="+mn-lt"/>
              </a:rPr>
              <a:t>Thiếu</a:t>
            </a:r>
            <a:r>
              <a:rPr lang="en-US" sz="2000" dirty="0">
                <a:ea typeface="+mn-lt"/>
                <a:cs typeface="+mn-lt"/>
              </a:rPr>
              <a:t> Nhi Thánh </a:t>
            </a:r>
            <a:r>
              <a:rPr lang="en-US" sz="2000" dirty="0" err="1">
                <a:ea typeface="+mn-lt"/>
                <a:cs typeface="+mn-lt"/>
              </a:rPr>
              <a:t>Thể</a:t>
            </a:r>
            <a:r>
              <a:rPr lang="en-US" sz="2000" dirty="0">
                <a:ea typeface="+mn-lt"/>
                <a:cs typeface="+mn-lt"/>
              </a:rPr>
              <a:t> </a:t>
            </a:r>
            <a:r>
              <a:rPr lang="en-US" sz="2000" dirty="0" err="1">
                <a:ea typeface="+mn-lt"/>
                <a:cs typeface="+mn-lt"/>
              </a:rPr>
              <a:t>sẽ</a:t>
            </a:r>
            <a:r>
              <a:rPr lang="en-US" sz="2000" dirty="0">
                <a:ea typeface="+mn-lt"/>
                <a:cs typeface="+mn-lt"/>
              </a:rPr>
              <a:t> </a:t>
            </a:r>
            <a:r>
              <a:rPr lang="en-US" sz="2000" dirty="0" err="1">
                <a:ea typeface="+mn-lt"/>
                <a:cs typeface="+mn-lt"/>
              </a:rPr>
              <a:t>dẫn</a:t>
            </a:r>
            <a:r>
              <a:rPr lang="en-US" sz="2000" dirty="0">
                <a:ea typeface="+mn-lt"/>
                <a:cs typeface="+mn-lt"/>
              </a:rPr>
              <a:t> </a:t>
            </a:r>
            <a:r>
              <a:rPr lang="en-US" sz="2000" dirty="0" err="1">
                <a:ea typeface="+mn-lt"/>
                <a:cs typeface="+mn-lt"/>
              </a:rPr>
              <a:t>đường</a:t>
            </a:r>
            <a:r>
              <a:rPr lang="en-US" sz="2000" dirty="0">
                <a:ea typeface="+mn-lt"/>
                <a:cs typeface="+mn-lt"/>
              </a:rPr>
              <a:t> </a:t>
            </a:r>
            <a:r>
              <a:rPr lang="en-US" sz="2000" dirty="0" err="1">
                <a:ea typeface="+mn-lt"/>
                <a:cs typeface="+mn-lt"/>
              </a:rPr>
              <a:t>đến</a:t>
            </a:r>
            <a:r>
              <a:rPr lang="en-US" sz="2000" dirty="0">
                <a:ea typeface="+mn-lt"/>
                <a:cs typeface="+mn-lt"/>
              </a:rPr>
              <a:t> </a:t>
            </a:r>
            <a:r>
              <a:rPr lang="en-US" sz="2000" dirty="0" err="1">
                <a:ea typeface="+mn-lt"/>
                <a:cs typeface="+mn-lt"/>
              </a:rPr>
              <a:t>với</a:t>
            </a:r>
            <a:r>
              <a:rPr lang="en-US" sz="2000" dirty="0">
                <a:ea typeface="+mn-lt"/>
                <a:cs typeface="+mn-lt"/>
              </a:rPr>
              <a:t> Chúa </a:t>
            </a:r>
            <a:r>
              <a:rPr lang="en-US" sz="2000" dirty="0" err="1">
                <a:ea typeface="+mn-lt"/>
                <a:cs typeface="+mn-lt"/>
              </a:rPr>
              <a:t>Giê-su</a:t>
            </a:r>
            <a:r>
              <a:rPr lang="en-US" sz="2000" dirty="0">
                <a:ea typeface="+mn-lt"/>
                <a:cs typeface="+mn-lt"/>
              </a:rPr>
              <a:t> Thánh </a:t>
            </a:r>
            <a:r>
              <a:rPr lang="en-US" sz="2000" dirty="0" err="1">
                <a:ea typeface="+mn-lt"/>
                <a:cs typeface="+mn-lt"/>
              </a:rPr>
              <a:t>Thể</a:t>
            </a:r>
            <a:r>
              <a:rPr lang="en-US" sz="2000" dirty="0">
                <a:ea typeface="+mn-lt"/>
                <a:cs typeface="+mn-lt"/>
              </a:rPr>
              <a:t> qua </a:t>
            </a:r>
            <a:r>
              <a:rPr lang="en-US" sz="2000" dirty="0" err="1">
                <a:ea typeface="+mn-lt"/>
                <a:cs typeface="+mn-lt"/>
              </a:rPr>
              <a:t>việc</a:t>
            </a:r>
            <a:r>
              <a:rPr lang="en-US" sz="2000" dirty="0">
                <a:ea typeface="+mn-lt"/>
                <a:cs typeface="+mn-lt"/>
              </a:rPr>
              <a:t> </a:t>
            </a:r>
            <a:r>
              <a:rPr lang="en-US" sz="2000" dirty="0" err="1">
                <a:ea typeface="+mn-lt"/>
                <a:cs typeface="+mn-lt"/>
              </a:rPr>
              <a:t>làm</a:t>
            </a:r>
            <a:r>
              <a:rPr lang="en-US" sz="2000" dirty="0">
                <a:ea typeface="+mn-lt"/>
                <a:cs typeface="+mn-lt"/>
              </a:rPr>
              <a:t> </a:t>
            </a:r>
            <a:r>
              <a:rPr lang="en-US" sz="2000" dirty="0" err="1">
                <a:ea typeface="+mn-lt"/>
                <a:cs typeface="+mn-lt"/>
              </a:rPr>
              <a:t>chứng</a:t>
            </a:r>
            <a:r>
              <a:rPr lang="en-US" sz="2000" dirty="0">
                <a:ea typeface="+mn-lt"/>
                <a:cs typeface="+mn-lt"/>
              </a:rPr>
              <a:t> </a:t>
            </a:r>
            <a:r>
              <a:rPr lang="en-US" sz="2000" dirty="0" err="1">
                <a:ea typeface="+mn-lt"/>
                <a:cs typeface="+mn-lt"/>
              </a:rPr>
              <a:t>tá</a:t>
            </a:r>
            <a:r>
              <a:rPr lang="en-US" sz="2000" dirty="0">
                <a:ea typeface="+mn-lt"/>
                <a:cs typeface="+mn-lt"/>
              </a:rPr>
              <a:t>, chia </a:t>
            </a:r>
            <a:r>
              <a:rPr lang="en-US" sz="2000" dirty="0" err="1">
                <a:ea typeface="+mn-lt"/>
                <a:cs typeface="+mn-lt"/>
              </a:rPr>
              <a:t>sẻ</a:t>
            </a:r>
            <a:r>
              <a:rPr lang="en-US" sz="2000" dirty="0">
                <a:ea typeface="+mn-lt"/>
                <a:cs typeface="+mn-lt"/>
              </a:rPr>
              <a:t> </a:t>
            </a:r>
            <a:r>
              <a:rPr lang="en-US" sz="2000" dirty="0" err="1">
                <a:ea typeface="+mn-lt"/>
                <a:cs typeface="+mn-lt"/>
              </a:rPr>
              <a:t>và</a:t>
            </a:r>
            <a:r>
              <a:rPr lang="en-US" sz="2000" dirty="0">
                <a:ea typeface="+mn-lt"/>
                <a:cs typeface="+mn-lt"/>
              </a:rPr>
              <a:t> </a:t>
            </a:r>
            <a:r>
              <a:rPr lang="en-US" sz="2000" dirty="0" err="1">
                <a:ea typeface="+mn-lt"/>
                <a:cs typeface="+mn-lt"/>
              </a:rPr>
              <a:t>đồng</a:t>
            </a:r>
            <a:r>
              <a:rPr lang="en-US" sz="2000" dirty="0">
                <a:ea typeface="+mn-lt"/>
                <a:cs typeface="+mn-lt"/>
              </a:rPr>
              <a:t> </a:t>
            </a:r>
            <a:r>
              <a:rPr lang="en-US" sz="2000" dirty="0" err="1">
                <a:ea typeface="+mn-lt"/>
                <a:cs typeface="+mn-lt"/>
              </a:rPr>
              <a:t>hành</a:t>
            </a:r>
            <a:r>
              <a:rPr lang="en-US" sz="2000" dirty="0">
                <a:ea typeface="+mn-lt"/>
                <a:cs typeface="+mn-lt"/>
              </a:rPr>
              <a:t> </a:t>
            </a:r>
            <a:r>
              <a:rPr lang="en-US" sz="2000" dirty="0" err="1">
                <a:ea typeface="+mn-lt"/>
                <a:cs typeface="+mn-lt"/>
              </a:rPr>
              <a:t>cùng</a:t>
            </a:r>
            <a:r>
              <a:rPr lang="en-US" sz="2000" dirty="0">
                <a:ea typeface="+mn-lt"/>
                <a:cs typeface="+mn-lt"/>
              </a:rPr>
              <a:t> </a:t>
            </a:r>
            <a:r>
              <a:rPr lang="en-US" sz="2000" dirty="0" err="1">
                <a:ea typeface="+mn-lt"/>
                <a:cs typeface="+mn-lt"/>
              </a:rPr>
              <a:t>mọi</a:t>
            </a:r>
            <a:r>
              <a:rPr lang="en-US" sz="2000" dirty="0">
                <a:ea typeface="+mn-lt"/>
                <a:cs typeface="+mn-lt"/>
              </a:rPr>
              <a:t> </a:t>
            </a:r>
            <a:r>
              <a:rPr lang="en-US" sz="2000" dirty="0" err="1">
                <a:ea typeface="+mn-lt"/>
                <a:cs typeface="+mn-lt"/>
              </a:rPr>
              <a:t>người</a:t>
            </a:r>
            <a:r>
              <a:rPr lang="en-US" sz="2000" dirty="0">
                <a:ea typeface="+mn-lt"/>
                <a:cs typeface="+mn-lt"/>
              </a:rPr>
              <a:t> </a:t>
            </a:r>
            <a:r>
              <a:rPr lang="en-US" sz="2000" dirty="0" err="1">
                <a:ea typeface="+mn-lt"/>
                <a:cs typeface="+mn-lt"/>
              </a:rPr>
              <a:t>trong</a:t>
            </a:r>
            <a:r>
              <a:rPr lang="en-US" sz="2000" dirty="0">
                <a:ea typeface="+mn-lt"/>
                <a:cs typeface="+mn-lt"/>
              </a:rPr>
              <a:t> </a:t>
            </a:r>
            <a:r>
              <a:rPr lang="en-US" sz="2000" dirty="0" err="1">
                <a:ea typeface="+mn-lt"/>
                <a:cs typeface="+mn-lt"/>
              </a:rPr>
              <a:t>cách</a:t>
            </a:r>
            <a:r>
              <a:rPr lang="en-US" sz="2000" dirty="0">
                <a:ea typeface="+mn-lt"/>
                <a:cs typeface="+mn-lt"/>
              </a:rPr>
              <a:t> </a:t>
            </a:r>
            <a:r>
              <a:rPr lang="en-US" sz="2000" dirty="0" err="1">
                <a:ea typeface="+mn-lt"/>
                <a:cs typeface="+mn-lt"/>
              </a:rPr>
              <a:t>vui</a:t>
            </a:r>
            <a:r>
              <a:rPr lang="en-US" sz="2000" dirty="0">
                <a:ea typeface="+mn-lt"/>
                <a:cs typeface="+mn-lt"/>
              </a:rPr>
              <a:t> </a:t>
            </a:r>
            <a:r>
              <a:rPr lang="en-US" sz="2000" dirty="0" err="1">
                <a:ea typeface="+mn-lt"/>
                <a:cs typeface="+mn-lt"/>
              </a:rPr>
              <a:t>Sống</a:t>
            </a:r>
            <a:r>
              <a:rPr lang="en-US" sz="2000" dirty="0">
                <a:ea typeface="+mn-lt"/>
                <a:cs typeface="+mn-lt"/>
              </a:rPr>
              <a:t> </a:t>
            </a:r>
            <a:r>
              <a:rPr lang="en-US" sz="2000" dirty="0" err="1">
                <a:ea typeface="+mn-lt"/>
                <a:cs typeface="+mn-lt"/>
              </a:rPr>
              <a:t>Ngày</a:t>
            </a:r>
            <a:r>
              <a:rPr lang="en-US" sz="2000" dirty="0">
                <a:ea typeface="+mn-lt"/>
                <a:cs typeface="+mn-lt"/>
              </a:rPr>
              <a:t> Thánh </a:t>
            </a:r>
            <a:r>
              <a:rPr lang="en-US" sz="2000" dirty="0" err="1">
                <a:ea typeface="+mn-lt"/>
                <a:cs typeface="+mn-lt"/>
              </a:rPr>
              <a:t>Thể</a:t>
            </a:r>
            <a:r>
              <a:rPr lang="en-US" sz="2000" dirty="0">
                <a:ea typeface="+mn-lt"/>
                <a:cs typeface="+mn-lt"/>
              </a:rPr>
              <a:t>. </a:t>
            </a:r>
            <a:endParaRPr lang="en-US">
              <a:ea typeface="+mn-lt"/>
              <a:cs typeface="+mn-lt"/>
            </a:endParaRPr>
          </a:p>
          <a:p>
            <a:pPr marL="0" indent="0">
              <a:lnSpc>
                <a:spcPct val="110000"/>
              </a:lnSpc>
              <a:buNone/>
            </a:pPr>
            <a:endParaRPr lang="en-US" sz="2000" dirty="0">
              <a:ea typeface="+mn-lt"/>
              <a:cs typeface="+mn-lt"/>
            </a:endParaRPr>
          </a:p>
          <a:p>
            <a:pPr marL="0" indent="0">
              <a:lnSpc>
                <a:spcPct val="110000"/>
              </a:lnSpc>
              <a:buNone/>
            </a:pPr>
            <a:r>
              <a:rPr lang="en-US" sz="2000" b="1" dirty="0" err="1">
                <a:ea typeface="+mn-lt"/>
                <a:cs typeface="+mn-lt"/>
              </a:rPr>
              <a:t>Năm</a:t>
            </a:r>
            <a:r>
              <a:rPr lang="en-US" sz="2000" b="1" dirty="0">
                <a:ea typeface="+mn-lt"/>
                <a:cs typeface="+mn-lt"/>
              </a:rPr>
              <a:t> </a:t>
            </a:r>
            <a:r>
              <a:rPr lang="en-US" sz="2000" b="1" dirty="0" err="1">
                <a:ea typeface="+mn-lt"/>
                <a:cs typeface="+mn-lt"/>
              </a:rPr>
              <a:t>Thứ</a:t>
            </a:r>
            <a:r>
              <a:rPr lang="en-US" sz="2000" b="1" dirty="0">
                <a:ea typeface="+mn-lt"/>
                <a:cs typeface="+mn-lt"/>
              </a:rPr>
              <a:t> Ba (2024-2025): </a:t>
            </a:r>
            <a:r>
              <a:rPr lang="en-US" sz="2000" i="1" dirty="0" err="1">
                <a:ea typeface="+mn-lt"/>
                <a:cs typeface="+mn-lt"/>
              </a:rPr>
              <a:t>Làm</a:t>
            </a:r>
            <a:r>
              <a:rPr lang="en-US" sz="2000" i="1" dirty="0">
                <a:ea typeface="+mn-lt"/>
                <a:cs typeface="+mn-lt"/>
              </a:rPr>
              <a:t> </a:t>
            </a:r>
            <a:r>
              <a:rPr lang="en-US" sz="2000" i="1" dirty="0" err="1">
                <a:ea typeface="+mn-lt"/>
                <a:cs typeface="+mn-lt"/>
              </a:rPr>
              <a:t>Chứng</a:t>
            </a:r>
            <a:r>
              <a:rPr lang="en-US" sz="2000" i="1" dirty="0">
                <a:ea typeface="+mn-lt"/>
                <a:cs typeface="+mn-lt"/>
              </a:rPr>
              <a:t> </a:t>
            </a:r>
            <a:r>
              <a:rPr lang="en-US" sz="2000" i="1" dirty="0" err="1">
                <a:ea typeface="+mn-lt"/>
                <a:cs typeface="+mn-lt"/>
              </a:rPr>
              <a:t>Nhân</a:t>
            </a:r>
            <a:r>
              <a:rPr lang="en-US" sz="2000" i="1" dirty="0">
                <a:ea typeface="+mn-lt"/>
                <a:cs typeface="+mn-lt"/>
              </a:rPr>
              <a:t> </a:t>
            </a:r>
            <a:r>
              <a:rPr lang="en-US" sz="2000" i="1" dirty="0" err="1">
                <a:ea typeface="+mn-lt"/>
                <a:cs typeface="+mn-lt"/>
              </a:rPr>
              <a:t>và</a:t>
            </a:r>
            <a:r>
              <a:rPr lang="en-US" sz="2000" i="1" dirty="0">
                <a:ea typeface="+mn-lt"/>
                <a:cs typeface="+mn-lt"/>
              </a:rPr>
              <a:t> Rao </a:t>
            </a:r>
            <a:r>
              <a:rPr lang="en-US" sz="2000" i="1" dirty="0" err="1">
                <a:ea typeface="+mn-lt"/>
                <a:cs typeface="+mn-lt"/>
              </a:rPr>
              <a:t>Giảng</a:t>
            </a:r>
            <a:r>
              <a:rPr lang="en-US" sz="2000" i="1" dirty="0">
                <a:ea typeface="+mn-lt"/>
                <a:cs typeface="+mn-lt"/>
              </a:rPr>
              <a:t> Tin </a:t>
            </a:r>
            <a:r>
              <a:rPr lang="en-US" sz="2000" i="1" dirty="0" err="1">
                <a:ea typeface="+mn-lt"/>
                <a:cs typeface="+mn-lt"/>
              </a:rPr>
              <a:t>Mừng</a:t>
            </a:r>
            <a:r>
              <a:rPr lang="en-US" sz="2000" i="1" dirty="0">
                <a:ea typeface="+mn-lt"/>
                <a:cs typeface="+mn-lt"/>
              </a:rPr>
              <a:t> </a:t>
            </a:r>
            <a:endParaRPr lang="en-US" sz="2000">
              <a:ea typeface="+mn-lt"/>
              <a:cs typeface="+mn-lt"/>
            </a:endParaRPr>
          </a:p>
          <a:p>
            <a:pPr marL="0" indent="0">
              <a:lnSpc>
                <a:spcPct val="110000"/>
              </a:lnSpc>
              <a:buNone/>
            </a:pPr>
            <a:r>
              <a:rPr lang="en-US" sz="2000" dirty="0" err="1">
                <a:ea typeface="+mn-lt"/>
                <a:cs typeface="+mn-lt"/>
              </a:rPr>
              <a:t>Đến</a:t>
            </a:r>
            <a:r>
              <a:rPr lang="en-US" sz="2000" dirty="0">
                <a:ea typeface="+mn-lt"/>
                <a:cs typeface="+mn-lt"/>
              </a:rPr>
              <a:t> </a:t>
            </a:r>
            <a:r>
              <a:rPr lang="en-US" sz="2000" dirty="0" err="1">
                <a:ea typeface="+mn-lt"/>
                <a:cs typeface="+mn-lt"/>
              </a:rPr>
              <a:t>năm</a:t>
            </a:r>
            <a:r>
              <a:rPr lang="en-US" sz="2000" dirty="0">
                <a:ea typeface="+mn-lt"/>
                <a:cs typeface="+mn-lt"/>
              </a:rPr>
              <a:t> </a:t>
            </a:r>
            <a:r>
              <a:rPr lang="en-US" sz="2000" dirty="0" err="1">
                <a:ea typeface="+mn-lt"/>
                <a:cs typeface="+mn-lt"/>
              </a:rPr>
              <a:t>thứ</a:t>
            </a:r>
            <a:r>
              <a:rPr lang="en-US" sz="2000" dirty="0">
                <a:ea typeface="+mn-lt"/>
                <a:cs typeface="+mn-lt"/>
              </a:rPr>
              <a:t> 3, TNTTVNHK </a:t>
            </a:r>
            <a:r>
              <a:rPr lang="en-US" sz="2000" dirty="0" err="1">
                <a:ea typeface="+mn-lt"/>
                <a:cs typeface="+mn-lt"/>
              </a:rPr>
              <a:t>mong</a:t>
            </a:r>
            <a:r>
              <a:rPr lang="en-US" sz="2000" dirty="0">
                <a:ea typeface="+mn-lt"/>
                <a:cs typeface="+mn-lt"/>
              </a:rPr>
              <a:t> </a:t>
            </a:r>
            <a:r>
              <a:rPr lang="en-US" sz="2000" dirty="0" err="1">
                <a:ea typeface="+mn-lt"/>
                <a:cs typeface="+mn-lt"/>
              </a:rPr>
              <a:t>ước</a:t>
            </a:r>
            <a:r>
              <a:rPr lang="en-US" sz="2000" dirty="0">
                <a:ea typeface="+mn-lt"/>
                <a:cs typeface="+mn-lt"/>
              </a:rPr>
              <a:t> </a:t>
            </a:r>
            <a:r>
              <a:rPr lang="en-US" sz="2000" dirty="0" err="1">
                <a:ea typeface="+mn-lt"/>
                <a:cs typeface="+mn-lt"/>
              </a:rPr>
              <a:t>các</a:t>
            </a:r>
            <a:r>
              <a:rPr lang="en-US" sz="2000" dirty="0">
                <a:ea typeface="+mn-lt"/>
                <a:cs typeface="+mn-lt"/>
              </a:rPr>
              <a:t> </a:t>
            </a:r>
            <a:r>
              <a:rPr lang="en-US" sz="2000" dirty="0" err="1">
                <a:ea typeface="+mn-lt"/>
                <a:cs typeface="+mn-lt"/>
              </a:rPr>
              <a:t>thành</a:t>
            </a:r>
            <a:r>
              <a:rPr lang="en-US" sz="2000" dirty="0">
                <a:ea typeface="+mn-lt"/>
                <a:cs typeface="+mn-lt"/>
              </a:rPr>
              <a:t> </a:t>
            </a:r>
            <a:r>
              <a:rPr lang="en-US" sz="2000" dirty="0" err="1">
                <a:ea typeface="+mn-lt"/>
                <a:cs typeface="+mn-lt"/>
              </a:rPr>
              <a:t>viên</a:t>
            </a:r>
            <a:r>
              <a:rPr lang="en-US" sz="2000" dirty="0">
                <a:ea typeface="+mn-lt"/>
                <a:cs typeface="+mn-lt"/>
              </a:rPr>
              <a:t> </a:t>
            </a:r>
            <a:r>
              <a:rPr lang="en-US" sz="2000" dirty="0" err="1">
                <a:ea typeface="+mn-lt"/>
                <a:cs typeface="+mn-lt"/>
              </a:rPr>
              <a:t>sẽ</a:t>
            </a:r>
            <a:r>
              <a:rPr lang="en-US" sz="2000" dirty="0">
                <a:ea typeface="+mn-lt"/>
                <a:cs typeface="+mn-lt"/>
              </a:rPr>
              <a:t> cam </a:t>
            </a:r>
            <a:r>
              <a:rPr lang="en-US" sz="2000" dirty="0" err="1">
                <a:ea typeface="+mn-lt"/>
                <a:cs typeface="+mn-lt"/>
              </a:rPr>
              <a:t>kết</a:t>
            </a:r>
            <a:r>
              <a:rPr lang="en-US" sz="2000" dirty="0">
                <a:ea typeface="+mn-lt"/>
                <a:cs typeface="+mn-lt"/>
              </a:rPr>
              <a:t> </a:t>
            </a:r>
            <a:r>
              <a:rPr lang="en-US" sz="2000" dirty="0" err="1">
                <a:ea typeface="+mn-lt"/>
                <a:cs typeface="+mn-lt"/>
              </a:rPr>
              <a:t>sống</a:t>
            </a:r>
            <a:r>
              <a:rPr lang="en-US" sz="2000" dirty="0">
                <a:ea typeface="+mn-lt"/>
                <a:cs typeface="+mn-lt"/>
              </a:rPr>
              <a:t> </a:t>
            </a:r>
            <a:r>
              <a:rPr lang="en-US" sz="2000" dirty="0" err="1">
                <a:ea typeface="+mn-lt"/>
                <a:cs typeface="+mn-lt"/>
              </a:rPr>
              <a:t>ngày</a:t>
            </a:r>
            <a:r>
              <a:rPr lang="en-US" sz="2000" dirty="0">
                <a:ea typeface="+mn-lt"/>
                <a:cs typeface="+mn-lt"/>
              </a:rPr>
              <a:t> Thánh </a:t>
            </a:r>
            <a:r>
              <a:rPr lang="en-US" sz="2000" dirty="0" err="1">
                <a:ea typeface="+mn-lt"/>
                <a:cs typeface="+mn-lt"/>
              </a:rPr>
              <a:t>Thể</a:t>
            </a:r>
            <a:r>
              <a:rPr lang="en-US" sz="2000" dirty="0">
                <a:ea typeface="+mn-lt"/>
                <a:cs typeface="+mn-lt"/>
              </a:rPr>
              <a:t> </a:t>
            </a:r>
            <a:r>
              <a:rPr lang="en-US" sz="2000" dirty="0" err="1">
                <a:ea typeface="+mn-lt"/>
                <a:cs typeface="+mn-lt"/>
              </a:rPr>
              <a:t>và</a:t>
            </a:r>
            <a:r>
              <a:rPr lang="en-US" sz="2000" dirty="0">
                <a:ea typeface="+mn-lt"/>
                <a:cs typeface="+mn-lt"/>
              </a:rPr>
              <a:t> chia </a:t>
            </a:r>
            <a:r>
              <a:rPr lang="en-US" sz="2000" dirty="0" err="1">
                <a:ea typeface="+mn-lt"/>
                <a:cs typeface="+mn-lt"/>
              </a:rPr>
              <a:t>sẻ</a:t>
            </a:r>
            <a:r>
              <a:rPr lang="en-US" sz="2000" dirty="0">
                <a:ea typeface="+mn-lt"/>
                <a:cs typeface="+mn-lt"/>
              </a:rPr>
              <a:t> Chúa </a:t>
            </a:r>
            <a:r>
              <a:rPr lang="en-US" sz="2000" dirty="0" err="1">
                <a:ea typeface="+mn-lt"/>
                <a:cs typeface="+mn-lt"/>
              </a:rPr>
              <a:t>Giê-Su</a:t>
            </a:r>
            <a:r>
              <a:rPr lang="en-US" sz="2000" dirty="0">
                <a:ea typeface="+mn-lt"/>
                <a:cs typeface="+mn-lt"/>
              </a:rPr>
              <a:t> Thánh </a:t>
            </a:r>
            <a:r>
              <a:rPr lang="en-US" sz="2000" dirty="0" err="1">
                <a:ea typeface="+mn-lt"/>
                <a:cs typeface="+mn-lt"/>
              </a:rPr>
              <a:t>Thể</a:t>
            </a:r>
            <a:r>
              <a:rPr lang="en-US" sz="2000" dirty="0">
                <a:ea typeface="+mn-lt"/>
                <a:cs typeface="+mn-lt"/>
              </a:rPr>
              <a:t> </a:t>
            </a:r>
            <a:r>
              <a:rPr lang="en-US" sz="2000" dirty="0" err="1">
                <a:ea typeface="+mn-lt"/>
                <a:cs typeface="+mn-lt"/>
              </a:rPr>
              <a:t>trong</a:t>
            </a:r>
            <a:r>
              <a:rPr lang="en-US" sz="2000" dirty="0">
                <a:ea typeface="+mn-lt"/>
                <a:cs typeface="+mn-lt"/>
              </a:rPr>
              <a:t> </a:t>
            </a:r>
            <a:r>
              <a:rPr lang="en-US" sz="2000" dirty="0" err="1">
                <a:ea typeface="+mn-lt"/>
                <a:cs typeface="+mn-lt"/>
              </a:rPr>
              <a:t>cuộc</a:t>
            </a:r>
            <a:r>
              <a:rPr lang="en-US" sz="2000" dirty="0">
                <a:ea typeface="+mn-lt"/>
                <a:cs typeface="+mn-lt"/>
              </a:rPr>
              <a:t> </a:t>
            </a:r>
            <a:r>
              <a:rPr lang="en-US" sz="2000" dirty="0" err="1">
                <a:ea typeface="+mn-lt"/>
                <a:cs typeface="+mn-lt"/>
              </a:rPr>
              <a:t>sống</a:t>
            </a:r>
            <a:r>
              <a:rPr lang="en-US" sz="2000" dirty="0">
                <a:ea typeface="+mn-lt"/>
                <a:cs typeface="+mn-lt"/>
              </a:rPr>
              <a:t> </a:t>
            </a:r>
            <a:r>
              <a:rPr lang="en-US" sz="2000" dirty="0" err="1">
                <a:ea typeface="+mn-lt"/>
                <a:cs typeface="+mn-lt"/>
              </a:rPr>
              <a:t>hằng</a:t>
            </a:r>
            <a:r>
              <a:rPr lang="en-US" sz="2000" dirty="0">
                <a:ea typeface="+mn-lt"/>
                <a:cs typeface="+mn-lt"/>
              </a:rPr>
              <a:t> </a:t>
            </a:r>
            <a:r>
              <a:rPr lang="en-US" sz="2000" dirty="0" err="1">
                <a:ea typeface="+mn-lt"/>
                <a:cs typeface="+mn-lt"/>
              </a:rPr>
              <a:t>ngày</a:t>
            </a:r>
            <a:r>
              <a:rPr lang="en-US" sz="2000" dirty="0">
                <a:ea typeface="+mn-lt"/>
                <a:cs typeface="+mn-lt"/>
              </a:rPr>
              <a:t> </a:t>
            </a:r>
            <a:r>
              <a:rPr lang="en-US" sz="2000" dirty="0" err="1">
                <a:ea typeface="+mn-lt"/>
                <a:cs typeface="+mn-lt"/>
              </a:rPr>
              <a:t>của</a:t>
            </a:r>
            <a:r>
              <a:rPr lang="en-US" sz="2000" dirty="0">
                <a:ea typeface="+mn-lt"/>
                <a:cs typeface="+mn-lt"/>
              </a:rPr>
              <a:t> </a:t>
            </a:r>
            <a:r>
              <a:rPr lang="en-US" sz="2000" dirty="0" err="1">
                <a:ea typeface="+mn-lt"/>
                <a:cs typeface="+mn-lt"/>
              </a:rPr>
              <a:t>mình</a:t>
            </a:r>
            <a:r>
              <a:rPr lang="en-US" sz="2000" dirty="0">
                <a:ea typeface="+mn-lt"/>
                <a:cs typeface="+mn-lt"/>
              </a:rPr>
              <a:t>.</a:t>
            </a:r>
            <a:endParaRPr lang="en-US" dirty="0">
              <a:ea typeface="+mn-lt"/>
              <a:cs typeface="+mn-lt"/>
            </a:endParaRPr>
          </a:p>
          <a:p>
            <a:pPr>
              <a:lnSpc>
                <a:spcPct val="110000"/>
              </a:lnSpc>
            </a:pPr>
            <a:endParaRPr lang="en-US" sz="2000">
              <a:ea typeface="+mn-lt"/>
              <a:cs typeface="+mn-lt"/>
            </a:endParaRPr>
          </a:p>
        </p:txBody>
      </p:sp>
    </p:spTree>
    <p:extLst>
      <p:ext uri="{BB962C8B-B14F-4D97-AF65-F5344CB8AC3E}">
        <p14:creationId xmlns:p14="http://schemas.microsoft.com/office/powerpoint/2010/main" val="300534438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01BC08A8D6CD34EACE16E346D09831A" ma:contentTypeVersion="8" ma:contentTypeDescription="Create a new document." ma:contentTypeScope="" ma:versionID="62acc916b2e45e69f9be7b4c077b1011">
  <xsd:schema xmlns:xsd="http://www.w3.org/2001/XMLSchema" xmlns:xs="http://www.w3.org/2001/XMLSchema" xmlns:p="http://schemas.microsoft.com/office/2006/metadata/properties" xmlns:ns2="292490db-feac-4e08-8052-80f419e69631" xmlns:ns3="a83a32dd-6632-4e4b-9fd5-74acd36ca27f" targetNamespace="http://schemas.microsoft.com/office/2006/metadata/properties" ma:root="true" ma:fieldsID="5fed6af4b6ef0fc205cf031f0dee0b22" ns2:_="" ns3:_="">
    <xsd:import namespace="292490db-feac-4e08-8052-80f419e69631"/>
    <xsd:import namespace="a83a32dd-6632-4e4b-9fd5-74acd36ca27f"/>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GenerationTime" minOccurs="0"/>
                <xsd:element ref="ns2:MediaServiceEventHashCode"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92490db-feac-4e08-8052-80f419e6963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2cb21a4a-1724-4642-a3e6-fcaadd533556"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83a32dd-6632-4e4b-9fd5-74acd36ca27f"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def4946b-f336-48de-b9d0-3ea274b5a9fc}" ma:internalName="TaxCatchAll" ma:showField="CatchAllData" ma:web="a83a32dd-6632-4e4b-9fd5-74acd36ca27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a83a32dd-6632-4e4b-9fd5-74acd36ca27f" xsi:nil="true"/>
    <lcf76f155ced4ddcb4097134ff3c332f xmlns="292490db-feac-4e08-8052-80f419e69631">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A5BE8323-6E4D-40B9-A200-DEA1B8DD3D36}"/>
</file>

<file path=customXml/itemProps2.xml><?xml version="1.0" encoding="utf-8"?>
<ds:datastoreItem xmlns:ds="http://schemas.openxmlformats.org/officeDocument/2006/customXml" ds:itemID="{52924978-C96C-4B42-9764-966885FBE817}"/>
</file>

<file path=customXml/itemProps3.xml><?xml version="1.0" encoding="utf-8"?>
<ds:datastoreItem xmlns:ds="http://schemas.openxmlformats.org/officeDocument/2006/customXml" ds:itemID="{CA9A6285-7959-4135-BEED-DD46CFBE37E2}"/>
</file>

<file path=docProps/app.xml><?xml version="1.0" encoding="utf-8"?>
<Properties xmlns="http://schemas.openxmlformats.org/officeDocument/2006/extended-properties" xmlns:vt="http://schemas.openxmlformats.org/officeDocument/2006/docPropsVTypes">
  <Template>office theme</Template>
  <TotalTime>0</TotalTime>
  <Words>0</Words>
  <Application>Microsoft Office PowerPoint</Application>
  <PresentationFormat>Widescreen</PresentationFormat>
  <Paragraphs>0</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PowerPoint Presentation</vt:lpstr>
      <vt:lpstr>Sống Lại Niềm Tin Thánh Thể tại Hoa Kỳ</vt:lpstr>
      <vt:lpstr>EUCHARISTIC REVIVAL IN THE UNITED STATES</vt:lpstr>
      <vt:lpstr>VEYM &amp;  THE EUCHARISTIC REVIVAL</vt:lpstr>
      <vt:lpstr>Phong Trào Thiếu Nhi  Thánh Thể ViệtNam  tại Hoa Kỳ &amp;  Chiến Dịch Sống Lại  Niềm Tin Thánh Thể </vt:lpstr>
      <vt:lpstr>OUR FOCUS AREAS </vt:lpstr>
      <vt:lpstr>Trọng Tâm của TNTTVNHK </vt:lpstr>
      <vt:lpstr>PowerPoint Presentation</vt:lpstr>
      <vt:lpstr>PowerPoint Presentation</vt:lpstr>
      <vt:lpstr>PowerPoint Presentation</vt:lpstr>
      <vt:lpstr>PowerPoint Presentation</vt:lpstr>
      <vt:lpstr>Like us! Follow us! Tag us! @veym.usa.tntt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cp:revision>350</cp:revision>
  <dcterms:created xsi:type="dcterms:W3CDTF">2022-09-15T23:53:43Z</dcterms:created>
  <dcterms:modified xsi:type="dcterms:W3CDTF">2022-09-17T06:37:47Z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0x010100401BC08A8D6CD34EACE16E346D09831A</vt:lpwstr>
  </property>
</Properties>
</file>