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7" r:id="rId2"/>
    <p:sldId id="257" r:id="rId3"/>
    <p:sldId id="258" r:id="rId4"/>
    <p:sldId id="281" r:id="rId5"/>
    <p:sldId id="284" r:id="rId6"/>
    <p:sldId id="311" r:id="rId7"/>
    <p:sldId id="298" r:id="rId8"/>
    <p:sldId id="299" r:id="rId9"/>
    <p:sldId id="300" r:id="rId10"/>
    <p:sldId id="301" r:id="rId11"/>
    <p:sldId id="288" r:id="rId12"/>
    <p:sldId id="294" r:id="rId13"/>
    <p:sldId id="305" r:id="rId14"/>
    <p:sldId id="314" r:id="rId15"/>
    <p:sldId id="306" r:id="rId16"/>
    <p:sldId id="307" r:id="rId17"/>
    <p:sldId id="308" r:id="rId18"/>
    <p:sldId id="278" r:id="rId19"/>
    <p:sldId id="309" r:id="rId20"/>
    <p:sldId id="289" r:id="rId21"/>
    <p:sldId id="310" r:id="rId22"/>
    <p:sldId id="312" r:id="rId23"/>
    <p:sldId id="297" r:id="rId24"/>
    <p:sldId id="302" r:id="rId25"/>
    <p:sldId id="313" r:id="rId26"/>
    <p:sldId id="293" r:id="rId27"/>
    <p:sldId id="290" r:id="rId28"/>
    <p:sldId id="292" r:id="rId29"/>
    <p:sldId id="275" r:id="rId30"/>
    <p:sldId id="287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8023"/>
    <a:srgbClr val="480000"/>
    <a:srgbClr val="000000"/>
    <a:srgbClr val="99CCFF"/>
    <a:srgbClr val="FFFF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6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5B626-9074-40F9-8B9A-1D0844EF0C1D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CAE87-8C1A-4519-A70D-D2E53F5297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7031C-F503-4FB4-8641-F9F61C85912A}" type="datetimeFigureOut">
              <a:rPr lang="en-US" smtClean="0"/>
              <a:pPr/>
              <a:t>8/27/2010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57D10-5958-44B1-BF27-E0743AF1B5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57D10-5958-44B1-BF27-E0743AF1B59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4008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162800" y="6515100"/>
            <a:ext cx="1839913" cy="244475"/>
          </a:xfrm>
        </p:spPr>
        <p:txBody>
          <a:bodyPr/>
          <a:lstStyle>
            <a:lvl1pPr>
              <a:defRPr b="0" i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8600" y="64008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fld id="{BC0F49DD-2817-4D3F-834F-6A85452CA9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5638800" y="5791200"/>
            <a:ext cx="320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2800" b="1">
                <a:solidFill>
                  <a:srgbClr val="FFFFFF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371600"/>
            <a:ext cx="8382000" cy="942975"/>
          </a:xfrm>
          <a:effectLst>
            <a:outerShdw dist="28398" dir="1593903" algn="ctr" rotWithShape="0">
              <a:srgbClr val="FFFFFF">
                <a:alpha val="50000"/>
              </a:srgbClr>
            </a:outerShdw>
          </a:effectLst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229600" cy="457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20C4227-2D90-40AD-A4A4-C590427A4C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381000"/>
            <a:ext cx="2047875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91225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21BF747-0807-4032-BCAC-DE11C78B52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001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219200"/>
            <a:ext cx="8191500" cy="5181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629400" y="654843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4191000" y="6548438"/>
            <a:ext cx="838200" cy="261937"/>
          </a:xfrm>
        </p:spPr>
        <p:txBody>
          <a:bodyPr/>
          <a:lstStyle>
            <a:lvl1pPr>
              <a:defRPr/>
            </a:lvl1pPr>
          </a:lstStyle>
          <a:p>
            <a:fld id="{57256E2A-0A96-4BC8-A757-1E9A1A8A05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81000" y="6548438"/>
            <a:ext cx="1905000" cy="261937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F93591-D25F-411D-B4E4-3F2B5CA055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FC3643-12BF-46D9-B1FD-E97E022DD7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0" y="1219200"/>
            <a:ext cx="40195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64574-90D1-4441-B3F0-C45012D5DC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A779F49-EC18-4411-A26B-F010C92DEC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E8D7F8-7310-46FF-9195-47D25F44F89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3D997C4-312A-4F62-B33F-025D9332E66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5FB7A9-452B-4862-A64A-39861F03E7E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BFF2D2-05BA-4F27-B503-52DA60CCD54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AutoShape 110"/>
          <p:cNvSpPr>
            <a:spLocks noChangeArrowheads="1"/>
          </p:cNvSpPr>
          <p:nvPr/>
        </p:nvSpPr>
        <p:spPr bwMode="ltGray">
          <a:xfrm>
            <a:off x="228600" y="381000"/>
            <a:ext cx="4800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gamma/>
                  <a:tint val="0"/>
                  <a:invGamma/>
                  <a:alpha val="0"/>
                </a:srgb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3" name="AutoShape 109"/>
          <p:cNvSpPr>
            <a:spLocks noChangeArrowheads="1"/>
          </p:cNvSpPr>
          <p:nvPr/>
        </p:nvSpPr>
        <p:spPr bwMode="ltGray">
          <a:xfrm>
            <a:off x="381000" y="381000"/>
            <a:ext cx="47244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2" name="AutoShape 108"/>
          <p:cNvSpPr>
            <a:spLocks noChangeArrowheads="1"/>
          </p:cNvSpPr>
          <p:nvPr/>
        </p:nvSpPr>
        <p:spPr bwMode="ltGray">
          <a:xfrm>
            <a:off x="609600" y="381000"/>
            <a:ext cx="8229600" cy="609600"/>
          </a:xfrm>
          <a:prstGeom prst="roundRect">
            <a:avLst>
              <a:gd name="adj" fmla="val 41667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19200"/>
            <a:ext cx="81915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629400" y="654843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4191000" y="6548438"/>
            <a:ext cx="8382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fld id="{1284C15F-A305-4F35-A392-CDFA47A81A1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48438"/>
            <a:ext cx="1905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685800" y="3810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image" Target="http://www.tntt.org/LDDMMC/tntt3.gif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acebook.com/photo.php?pid=3059222&amp;id=17794630761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8610600" cy="3429000"/>
          </a:xfrm>
        </p:spPr>
        <p:txBody>
          <a:bodyPr/>
          <a:lstStyle/>
          <a:p>
            <a:pPr algn="ctr"/>
            <a:r>
              <a:rPr lang="en-US" sz="7200" dirty="0" smtClean="0"/>
              <a:t>Knights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of 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7200" dirty="0" smtClean="0"/>
              <a:t>The Eucharist</a:t>
            </a:r>
            <a:endParaRPr lang="en-US" sz="7200" dirty="0"/>
          </a:p>
        </p:txBody>
      </p:sp>
      <p:pic>
        <p:nvPicPr>
          <p:cNvPr id="1027" name="Picture 3" descr="C:\Users\Linh Nguyen\Documents\My TNTT\Logo\Khan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1054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6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36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endParaRPr lang="en-US" sz="3600" b="1" cap="all" dirty="0" smtClean="0">
              <a:solidFill>
                <a:srgbClr val="4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371600"/>
            <a:ext cx="4548926" cy="497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VOCATION – </a:t>
            </a:r>
            <a:r>
              <a:rPr lang="vi-VN" dirty="0" smtClean="0"/>
              <a:t>Ơ</a:t>
            </a:r>
            <a:r>
              <a:rPr lang="en-US" dirty="0" smtClean="0"/>
              <a:t>N GỌI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676400"/>
            <a:ext cx="5981700" cy="4724400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i="1" dirty="0" smtClean="0"/>
              <a:t>Reach Beyond and Reach Out</a:t>
            </a:r>
          </a:p>
          <a:p>
            <a:r>
              <a:rPr lang="en-US" sz="3400" dirty="0" smtClean="0"/>
              <a:t>To Know God… </a:t>
            </a:r>
            <a:r>
              <a:rPr lang="en-US" sz="3400" b="1" dirty="0" smtClean="0"/>
              <a:t>more</a:t>
            </a:r>
          </a:p>
          <a:p>
            <a:r>
              <a:rPr lang="en-US" sz="3400" dirty="0" smtClean="0"/>
              <a:t>To Love God… </a:t>
            </a:r>
            <a:r>
              <a:rPr lang="en-US" sz="3400" b="1" dirty="0" smtClean="0"/>
              <a:t>more</a:t>
            </a:r>
            <a:r>
              <a:rPr lang="en-US" sz="3400" dirty="0" smtClean="0"/>
              <a:t> </a:t>
            </a:r>
          </a:p>
          <a:p>
            <a:r>
              <a:rPr lang="en-US" sz="3400" dirty="0" smtClean="0"/>
              <a:t>To Serve God… </a:t>
            </a:r>
            <a:r>
              <a:rPr lang="en-US" sz="3400" b="1" dirty="0" smtClean="0"/>
              <a:t>more</a:t>
            </a:r>
          </a:p>
          <a:p>
            <a:pPr algn="ctr">
              <a:buNone/>
            </a:pPr>
            <a:endParaRPr lang="en-US" sz="1200" dirty="0" smtClean="0"/>
          </a:p>
          <a:p>
            <a:pPr algn="ctr">
              <a:buNone/>
            </a:pPr>
            <a:r>
              <a:rPr lang="en-US" sz="1200" dirty="0" smtClean="0"/>
              <a:t>-----000------</a:t>
            </a:r>
          </a:p>
          <a:p>
            <a:r>
              <a:rPr lang="en-US" sz="3400" dirty="0" smtClean="0"/>
              <a:t>To build the church and </a:t>
            </a:r>
            <a:r>
              <a:rPr lang="en-US" sz="3000" dirty="0" smtClean="0"/>
              <a:t>a better society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4" descr="MCj011615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2438400" cy="391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– MỤC ĐÍCH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8991600" cy="2895600"/>
          </a:xfrm>
        </p:spPr>
        <p:txBody>
          <a:bodyPr/>
          <a:lstStyle/>
          <a:p>
            <a:pPr marL="342900" lvl="1" indent="-342900" algn="ctr">
              <a:buNone/>
            </a:pPr>
            <a:r>
              <a:rPr lang="en-US" sz="2800" dirty="0" smtClean="0"/>
              <a:t>To Unite with, to Protect, and to Spread the Eucharist</a:t>
            </a:r>
          </a:p>
          <a:p>
            <a:pPr marL="342900" lvl="1" indent="-342900" algn="ctr">
              <a:buNone/>
            </a:pPr>
            <a:r>
              <a:rPr lang="en-US" sz="2800" dirty="0" smtClean="0"/>
              <a:t>(UPS)</a:t>
            </a:r>
          </a:p>
          <a:p>
            <a:r>
              <a:rPr lang="en-US" sz="2400" dirty="0" smtClean="0"/>
              <a:t>To unite with Jesus in the Eucharist</a:t>
            </a:r>
          </a:p>
          <a:p>
            <a:r>
              <a:rPr lang="en-US" sz="2400" dirty="0" smtClean="0"/>
              <a:t>To unite with the universal Church and the church in Vietnam</a:t>
            </a:r>
          </a:p>
          <a:p>
            <a:r>
              <a:rPr lang="en-US" sz="2400" dirty="0" smtClean="0"/>
              <a:t>To unite with others</a:t>
            </a:r>
          </a:p>
          <a:p>
            <a:r>
              <a:rPr lang="en-US" sz="2400" dirty="0" smtClean="0"/>
              <a:t>To participate in the mission of the Church in today society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2" descr="http://www.sesnaperville.org/kofc10025/photo_gallery/corpus-christi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0900" y="152400"/>
            <a:ext cx="17145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80000"/>
                </a:solidFill>
              </a:rPr>
              <a:t>SPIRITUALITY – LINH ĐẠO</a:t>
            </a:r>
            <a:endParaRPr lang="en-US" dirty="0">
              <a:solidFill>
                <a:srgbClr val="4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191500" cy="2133600"/>
          </a:xfrm>
        </p:spPr>
        <p:txBody>
          <a:bodyPr/>
          <a:lstStyle/>
          <a:p>
            <a:pPr algn="ctr">
              <a:buNone/>
            </a:pPr>
            <a:r>
              <a:rPr lang="en-US" sz="4800" b="1" dirty="0" smtClean="0"/>
              <a:t>THÁNH THỂ</a:t>
            </a:r>
          </a:p>
          <a:p>
            <a:pPr algn="ctr">
              <a:buNone/>
            </a:pPr>
            <a:r>
              <a:rPr lang="en-US" sz="2000" dirty="0" smtClean="0"/>
              <a:t>qua ph</a:t>
            </a:r>
            <a:r>
              <a:rPr lang="vi-VN" sz="2000" dirty="0" smtClean="0"/>
              <a:t>ươ</a:t>
            </a:r>
            <a:r>
              <a:rPr lang="en-US" sz="2000" dirty="0" err="1" smtClean="0"/>
              <a:t>ng</a:t>
            </a:r>
            <a:r>
              <a:rPr lang="en-US" sz="2000" dirty="0" smtClean="0"/>
              <a:t> </a:t>
            </a:r>
            <a:r>
              <a:rPr lang="en-US" sz="2000" dirty="0" err="1" smtClean="0"/>
              <a:t>pháp</a:t>
            </a:r>
            <a:endParaRPr lang="en-US" sz="2000" dirty="0" smtClean="0"/>
          </a:p>
          <a:p>
            <a:pPr algn="ctr">
              <a:buNone/>
            </a:pPr>
            <a:r>
              <a:rPr lang="en-US" sz="3600" b="1" dirty="0" smtClean="0"/>
              <a:t>SỐNG NGÀY THÁNH THỂ</a:t>
            </a:r>
          </a:p>
          <a:p>
            <a:endParaRPr lang="en-US" sz="36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5364" name="Picture 4" descr="http://www.shconroe.org/pictures/hi_Monstrance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066800"/>
            <a:ext cx="1828799" cy="3163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SLOGAN – KHẨU HIỆU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3962400"/>
          </a:xfrm>
        </p:spPr>
        <p:txBody>
          <a:bodyPr/>
          <a:lstStyle/>
          <a:p>
            <a:pPr>
              <a:buNone/>
            </a:pPr>
            <a:r>
              <a:rPr lang="en-US" sz="4000" b="1" dirty="0" err="1" smtClean="0"/>
              <a:t>Dấn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Thân</a:t>
            </a:r>
            <a:r>
              <a:rPr lang="en-US" sz="4000" b="1" dirty="0" smtClean="0"/>
              <a:t> </a:t>
            </a:r>
            <a:r>
              <a:rPr lang="en-US" sz="2400" i="1" dirty="0" smtClean="0"/>
              <a:t>(Plunging headlong into the world)</a:t>
            </a:r>
          </a:p>
          <a:p>
            <a:pPr>
              <a:buNone/>
            </a:pPr>
            <a:endParaRPr lang="en-US" sz="2400" i="1" dirty="0" smtClean="0"/>
          </a:p>
          <a:p>
            <a:pPr marL="342900" lvl="1" indent="-342900">
              <a:buFont typeface="Wingdings" pitchFamily="2" charset="2"/>
              <a:buChar char="v"/>
            </a:pPr>
            <a:r>
              <a:rPr lang="en-US" sz="2400" dirty="0" smtClean="0">
                <a:ea typeface="+mn-ea"/>
                <a:cs typeface="+mn-cs"/>
              </a:rPr>
              <a:t>Knights of the Eucharist are invited to participate in the mission: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To serve the Church and the country</a:t>
            </a:r>
          </a:p>
          <a:p>
            <a:pPr lvl="1"/>
            <a:r>
              <a:rPr lang="en-US" sz="2800" dirty="0" smtClean="0"/>
              <a:t>To become the salt and light for the world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80000"/>
                </a:solidFill>
              </a:rPr>
              <a:t>SPIRIT – TINH THẦN</a:t>
            </a:r>
            <a:endParaRPr lang="en-US" dirty="0">
              <a:solidFill>
                <a:srgbClr val="4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91500" cy="4572000"/>
          </a:xfrm>
        </p:spPr>
        <p:txBody>
          <a:bodyPr/>
          <a:lstStyle/>
          <a:p>
            <a:pPr>
              <a:buNone/>
            </a:pPr>
            <a:r>
              <a:rPr lang="en-US" sz="6600" b="1" dirty="0" err="1" smtClean="0"/>
              <a:t>Xả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kỷ</a:t>
            </a:r>
            <a:r>
              <a:rPr lang="en-US" sz="6600" b="1" dirty="0" smtClean="0"/>
              <a:t> </a:t>
            </a:r>
            <a:r>
              <a:rPr lang="en-US" sz="3600" b="1" i="1" dirty="0" smtClean="0"/>
              <a:t>(</a:t>
            </a:r>
            <a:r>
              <a:rPr lang="en-US" sz="3600" b="1" i="1" dirty="0" err="1" smtClean="0"/>
              <a:t>từ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bỏ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mình</a:t>
            </a:r>
            <a:r>
              <a:rPr lang="en-US" sz="3600" b="1" i="1" dirty="0" smtClean="0"/>
              <a:t>)</a:t>
            </a:r>
          </a:p>
          <a:p>
            <a:pPr lvl="1" algn="just">
              <a:buNone/>
            </a:pPr>
            <a:endParaRPr lang="en-US" sz="2800" dirty="0" smtClean="0"/>
          </a:p>
          <a:p>
            <a:pPr algn="just">
              <a:buNone/>
            </a:pPr>
            <a:r>
              <a:rPr lang="en-US" dirty="0" smtClean="0"/>
              <a:t>A knight of the Eucharist is invited live a noble life and to serve others with charity and humility</a:t>
            </a:r>
          </a:p>
          <a:p>
            <a:pPr lvl="2">
              <a:buFont typeface="Wingdings" pitchFamily="2" charset="2"/>
              <a:buChar char="v"/>
            </a:pPr>
            <a:r>
              <a:rPr lang="en-US" sz="2800" dirty="0" smtClean="0"/>
              <a:t>Cao </a:t>
            </a:r>
            <a:r>
              <a:rPr lang="en-US" sz="2800" dirty="0" err="1" smtClean="0"/>
              <a:t>Thượng</a:t>
            </a:r>
            <a:endParaRPr lang="en-US" sz="2800" dirty="0" smtClean="0"/>
          </a:p>
          <a:p>
            <a:pPr lvl="2">
              <a:buFont typeface="Wingdings" pitchFamily="2" charset="2"/>
              <a:buChar char="v"/>
            </a:pP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Ái</a:t>
            </a:r>
            <a:endParaRPr lang="en-US" sz="2800" dirty="0" smtClean="0"/>
          </a:p>
          <a:p>
            <a:pPr lvl="2">
              <a:buFont typeface="Wingdings" pitchFamily="2" charset="2"/>
              <a:buChar char="v"/>
            </a:pPr>
            <a:r>
              <a:rPr lang="en-US" sz="2800" dirty="0" err="1" smtClean="0"/>
              <a:t>Khiêm</a:t>
            </a:r>
            <a:r>
              <a:rPr lang="en-US" sz="2800" dirty="0" smtClean="0"/>
              <a:t> </a:t>
            </a:r>
            <a:r>
              <a:rPr lang="en-US" sz="2800" dirty="0" err="1" smtClean="0"/>
              <a:t>Nhường</a:t>
            </a:r>
            <a:endParaRPr lang="en-US" sz="2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80000"/>
                </a:solidFill>
              </a:rPr>
              <a:t>CONNECTION</a:t>
            </a:r>
            <a:endParaRPr lang="en-US" dirty="0">
              <a:solidFill>
                <a:srgbClr val="48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343400"/>
          </a:xfrm>
        </p:spPr>
        <p:txBody>
          <a:bodyPr/>
          <a:lstStyle/>
          <a:p>
            <a:r>
              <a:rPr lang="en-US" dirty="0" err="1" smtClean="0"/>
              <a:t>Sự</a:t>
            </a:r>
            <a:r>
              <a:rPr lang="en-US" dirty="0" smtClean="0"/>
              <a:t> </a:t>
            </a:r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nối</a:t>
            </a:r>
            <a:r>
              <a:rPr lang="en-US" dirty="0" smtClean="0"/>
              <a:t> </a:t>
            </a:r>
            <a:r>
              <a:rPr lang="en-US" dirty="0" err="1" smtClean="0"/>
              <a:t>đời</a:t>
            </a:r>
            <a:r>
              <a:rPr lang="en-US" dirty="0" smtClean="0"/>
              <a:t> </a:t>
            </a:r>
            <a:r>
              <a:rPr lang="en-US" dirty="0" err="1" smtClean="0"/>
              <a:t>sống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TNTT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TNTT </a:t>
            </a:r>
            <a:r>
              <a:rPr lang="en-US" i="1" dirty="0" smtClean="0"/>
              <a:t>(</a:t>
            </a:r>
            <a:r>
              <a:rPr lang="en-US" i="1" dirty="0" err="1" smtClean="0"/>
              <a:t>tuổi</a:t>
            </a:r>
            <a:r>
              <a:rPr lang="en-US" i="1" dirty="0" smtClean="0"/>
              <a:t> </a:t>
            </a:r>
            <a:r>
              <a:rPr lang="en-US" i="1" dirty="0" err="1" smtClean="0"/>
              <a:t>trẻ</a:t>
            </a:r>
            <a:r>
              <a:rPr lang="en-US" i="1" dirty="0" smtClean="0"/>
              <a:t>)</a:t>
            </a:r>
            <a:r>
              <a:rPr lang="en-US" dirty="0" smtClean="0"/>
              <a:t>			HSTT </a:t>
            </a:r>
            <a:r>
              <a:rPr lang="en-US" i="1" dirty="0" smtClean="0"/>
              <a:t>(</a:t>
            </a:r>
            <a:r>
              <a:rPr lang="en-US" i="1" dirty="0" err="1" smtClean="0"/>
              <a:t>tuổi</a:t>
            </a:r>
            <a:r>
              <a:rPr lang="en-US" i="1" dirty="0" smtClean="0"/>
              <a:t> </a:t>
            </a:r>
            <a:r>
              <a:rPr lang="en-US" i="1" dirty="0" err="1" smtClean="0"/>
              <a:t>tr</a:t>
            </a:r>
            <a:r>
              <a:rPr lang="vi-VN" i="1" dirty="0" smtClean="0"/>
              <a:t>ưở</a:t>
            </a:r>
            <a:r>
              <a:rPr lang="en-US" i="1" dirty="0" err="1" smtClean="0"/>
              <a:t>ng</a:t>
            </a:r>
            <a:r>
              <a:rPr lang="en-US" i="1" dirty="0" smtClean="0"/>
              <a:t> </a:t>
            </a:r>
            <a:r>
              <a:rPr lang="en-US" i="1" dirty="0" err="1" smtClean="0"/>
              <a:t>thành</a:t>
            </a:r>
            <a:r>
              <a:rPr lang="en-US" i="1" dirty="0" smtClean="0"/>
              <a:t>)</a:t>
            </a:r>
          </a:p>
          <a:p>
            <a:pPr>
              <a:buNone/>
            </a:pPr>
            <a:endParaRPr lang="en-US" dirty="0" err="1" smtClean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505200" y="1981200"/>
            <a:ext cx="762000" cy="1588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6200000" flipH="1">
            <a:off x="4076700" y="2400300"/>
            <a:ext cx="914400" cy="762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034" name="AutoShape 2"/>
          <p:cNvCxnSpPr>
            <a:cxnSpLocks noChangeShapeType="1"/>
          </p:cNvCxnSpPr>
          <p:nvPr/>
        </p:nvCxnSpPr>
        <p:spPr bwMode="auto">
          <a:xfrm>
            <a:off x="3352800" y="3352800"/>
            <a:ext cx="936625" cy="0"/>
          </a:xfrm>
          <a:prstGeom prst="straightConnector1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14600"/>
            <a:ext cx="8191500" cy="2057400"/>
          </a:xfrm>
        </p:spPr>
        <p:txBody>
          <a:bodyPr/>
          <a:lstStyle/>
          <a:p>
            <a:pPr marL="742950" lvl="2" indent="-342900"/>
            <a:r>
              <a:rPr lang="en-US" sz="2800" dirty="0" err="1" smtClean="0"/>
              <a:t>Cầu</a:t>
            </a:r>
            <a:r>
              <a:rPr lang="en-US" sz="2800" dirty="0" smtClean="0"/>
              <a:t> </a:t>
            </a:r>
            <a:r>
              <a:rPr lang="en-US" sz="2800" dirty="0" err="1" smtClean="0"/>
              <a:t>Nguyện</a:t>
            </a:r>
            <a:r>
              <a:rPr lang="en-US" sz="2800" dirty="0" smtClean="0"/>
              <a:t>		- 	</a:t>
            </a:r>
            <a:r>
              <a:rPr lang="en-US" sz="2800" dirty="0" err="1" smtClean="0"/>
              <a:t>Bác</a:t>
            </a:r>
            <a:r>
              <a:rPr lang="en-US" sz="2800" dirty="0" smtClean="0"/>
              <a:t> </a:t>
            </a:r>
            <a:r>
              <a:rPr lang="en-US" sz="2800" dirty="0" err="1" smtClean="0"/>
              <a:t>Ái</a:t>
            </a:r>
            <a:r>
              <a:rPr lang="en-US" sz="2800" dirty="0" smtClean="0"/>
              <a:t> </a:t>
            </a:r>
            <a:r>
              <a:rPr lang="en-US" sz="2800" i="1" dirty="0" smtClean="0"/>
              <a:t>(Charity)</a:t>
            </a:r>
          </a:p>
          <a:p>
            <a:pPr marL="742950" lvl="2" indent="-342900"/>
            <a:r>
              <a:rPr lang="en-US" sz="2800" dirty="0" smtClean="0"/>
              <a:t>R</a:t>
            </a:r>
            <a:r>
              <a:rPr lang="vi-VN" sz="2800" dirty="0" smtClean="0"/>
              <a:t>ướ</a:t>
            </a:r>
            <a:r>
              <a:rPr lang="en-US" sz="2800" dirty="0" smtClean="0"/>
              <a:t>c </a:t>
            </a:r>
            <a:r>
              <a:rPr lang="en-US" sz="2800" dirty="0" err="1" smtClean="0"/>
              <a:t>Lễ</a:t>
            </a:r>
            <a:r>
              <a:rPr lang="en-US" sz="2800" dirty="0" smtClean="0"/>
              <a:t>		- 	</a:t>
            </a:r>
            <a:r>
              <a:rPr lang="en-US" sz="2800" dirty="0" err="1" smtClean="0"/>
              <a:t>Hiệp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 </a:t>
            </a:r>
            <a:r>
              <a:rPr lang="en-US" sz="2800" i="1" dirty="0" smtClean="0"/>
              <a:t>(Unity)</a:t>
            </a:r>
          </a:p>
          <a:p>
            <a:pPr marL="742950" lvl="2" indent="-342900"/>
            <a:r>
              <a:rPr lang="en-US" sz="2800" dirty="0" err="1" smtClean="0"/>
              <a:t>Hy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		- 	Huynh </a:t>
            </a:r>
            <a:r>
              <a:rPr lang="en-US" sz="2800" dirty="0" err="1" smtClean="0"/>
              <a:t>Đệ</a:t>
            </a:r>
            <a:r>
              <a:rPr lang="en-US" sz="2800" dirty="0" smtClean="0"/>
              <a:t> </a:t>
            </a:r>
            <a:r>
              <a:rPr lang="en-US" sz="2800" i="1" dirty="0" smtClean="0"/>
              <a:t>(Fraternity) </a:t>
            </a:r>
          </a:p>
          <a:p>
            <a:pPr marL="742950" lvl="2" indent="-342900"/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Tông</a:t>
            </a:r>
            <a:r>
              <a:rPr lang="en-US" sz="2800" dirty="0" smtClean="0"/>
              <a:t> </a:t>
            </a:r>
            <a:r>
              <a:rPr lang="en-US" sz="2800" dirty="0" err="1" smtClean="0"/>
              <a:t>Đồ</a:t>
            </a:r>
            <a:r>
              <a:rPr lang="en-US" sz="2800" dirty="0" smtClean="0"/>
              <a:t>	- 	</a:t>
            </a:r>
            <a:r>
              <a:rPr lang="en-US" sz="2800" dirty="0" err="1" smtClean="0"/>
              <a:t>Phục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i="1" dirty="0" smtClean="0"/>
              <a:t>(Service)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122" name="Picture 2" descr="http://www.queenofangelscatholicchurch.org/images/kn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648200"/>
            <a:ext cx="1612900" cy="2028222"/>
          </a:xfrm>
          <a:prstGeom prst="rect">
            <a:avLst/>
          </a:prstGeom>
          <a:noFill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80000"/>
                </a:solidFill>
              </a:rPr>
              <a:t>CONNECTION</a:t>
            </a:r>
            <a:endParaRPr lang="en-US" dirty="0">
              <a:solidFill>
                <a:srgbClr val="480000"/>
              </a:solidFill>
            </a:endParaRPr>
          </a:p>
        </p:txBody>
      </p:sp>
      <p:pic>
        <p:nvPicPr>
          <p:cNvPr id="8" name="Picture 2" descr="http://www.sesnaperville.org/kofc10025/photo_gallery/corpus-christi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52400"/>
            <a:ext cx="17145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4 MAXIMS – CHÂM NGÔN</a:t>
            </a:r>
            <a:endParaRPr lang="en-US" dirty="0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828800" y="3876675"/>
            <a:ext cx="6477000" cy="1228725"/>
            <a:chOff x="1200" y="2778"/>
            <a:chExt cx="3456" cy="774"/>
          </a:xfrm>
        </p:grpSpPr>
        <p:sp>
          <p:nvSpPr>
            <p:cNvPr id="112665" name="AutoShape 25"/>
            <p:cNvSpPr>
              <a:spLocks noChangeArrowheads="1"/>
            </p:cNvSpPr>
            <p:nvPr/>
          </p:nvSpPr>
          <p:spPr bwMode="gray">
            <a:xfrm>
              <a:off x="1200" y="2778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66" name="AutoShape 26"/>
            <p:cNvSpPr>
              <a:spLocks noChangeArrowheads="1"/>
            </p:cNvSpPr>
            <p:nvPr/>
          </p:nvSpPr>
          <p:spPr bwMode="gray">
            <a:xfrm>
              <a:off x="1276" y="2849"/>
              <a:ext cx="1172" cy="633"/>
            </a:xfrm>
            <a:prstGeom prst="roundRect">
              <a:avLst>
                <a:gd name="adj" fmla="val 11921"/>
              </a:avLst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1828800" y="2501900"/>
            <a:ext cx="6477000" cy="1228725"/>
            <a:chOff x="1200" y="1912"/>
            <a:chExt cx="3456" cy="774"/>
          </a:xfrm>
        </p:grpSpPr>
        <p:sp>
          <p:nvSpPr>
            <p:cNvPr id="112669" name="AutoShape 29"/>
            <p:cNvSpPr>
              <a:spLocks noChangeArrowheads="1"/>
            </p:cNvSpPr>
            <p:nvPr/>
          </p:nvSpPr>
          <p:spPr bwMode="gray">
            <a:xfrm>
              <a:off x="1200" y="1912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70" name="AutoShape 30"/>
            <p:cNvSpPr>
              <a:spLocks noChangeArrowheads="1"/>
            </p:cNvSpPr>
            <p:nvPr/>
          </p:nvSpPr>
          <p:spPr bwMode="gray">
            <a:xfrm>
              <a:off x="1276" y="1983"/>
              <a:ext cx="1172" cy="633"/>
            </a:xfrm>
            <a:prstGeom prst="roundRect">
              <a:avLst>
                <a:gd name="adj" fmla="val 11921"/>
              </a:avLst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1828800" y="1143000"/>
            <a:ext cx="6477000" cy="1228725"/>
            <a:chOff x="1200" y="1056"/>
            <a:chExt cx="3456" cy="774"/>
          </a:xfrm>
        </p:grpSpPr>
        <p:sp>
          <p:nvSpPr>
            <p:cNvPr id="112673" name="AutoShape 33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674" name="AutoShape 34"/>
            <p:cNvSpPr>
              <a:spLocks noChangeArrowheads="1"/>
            </p:cNvSpPr>
            <p:nvPr/>
          </p:nvSpPr>
          <p:spPr bwMode="gray">
            <a:xfrm>
              <a:off x="1276" y="1128"/>
              <a:ext cx="1172" cy="633"/>
            </a:xfrm>
            <a:prstGeom prst="roundRect">
              <a:avLst>
                <a:gd name="adj" fmla="val 11921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676" name="Text Box 36"/>
          <p:cNvSpPr txBox="1">
            <a:spLocks noChangeArrowheads="1"/>
          </p:cNvSpPr>
          <p:nvPr/>
        </p:nvSpPr>
        <p:spPr bwMode="gray">
          <a:xfrm>
            <a:off x="2362200" y="1524000"/>
            <a:ext cx="132440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Charity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12677" name="Text Box 37"/>
          <p:cNvSpPr txBox="1">
            <a:spLocks noChangeArrowheads="1"/>
          </p:cNvSpPr>
          <p:nvPr/>
        </p:nvSpPr>
        <p:spPr bwMode="gray">
          <a:xfrm>
            <a:off x="4267200" y="4038600"/>
            <a:ext cx="38862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1600" dirty="0" smtClean="0"/>
              <a:t>Let go your ego, pride and learn how to accept and love others,  even your enemies</a:t>
            </a:r>
            <a:endParaRPr lang="en-US" sz="1600" dirty="0"/>
          </a:p>
        </p:txBody>
      </p:sp>
      <p:sp>
        <p:nvSpPr>
          <p:cNvPr id="112678" name="Text Box 38"/>
          <p:cNvSpPr txBox="1">
            <a:spLocks noChangeArrowheads="1"/>
          </p:cNvSpPr>
          <p:nvPr/>
        </p:nvSpPr>
        <p:spPr bwMode="gray">
          <a:xfrm>
            <a:off x="2209800" y="4191000"/>
            <a:ext cx="170431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Fraternity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12679" name="Text Box 39"/>
          <p:cNvSpPr txBox="1">
            <a:spLocks noChangeArrowheads="1"/>
          </p:cNvSpPr>
          <p:nvPr/>
        </p:nvSpPr>
        <p:spPr bwMode="gray">
          <a:xfrm>
            <a:off x="4267200" y="1219200"/>
            <a:ext cx="396240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dirty="0" smtClean="0"/>
              <a:t>Continue to pray for your own need.  However, you are invited to pray for others:  sickness persons, friends, … who need your prayer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2680" name="Text Box 40"/>
          <p:cNvSpPr txBox="1">
            <a:spLocks noChangeArrowheads="1"/>
          </p:cNvSpPr>
          <p:nvPr/>
        </p:nvSpPr>
        <p:spPr bwMode="gray">
          <a:xfrm>
            <a:off x="2514600" y="2819400"/>
            <a:ext cx="100380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Unity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12681" name="Text Box 41"/>
          <p:cNvSpPr txBox="1">
            <a:spLocks noChangeArrowheads="1"/>
          </p:cNvSpPr>
          <p:nvPr/>
        </p:nvSpPr>
        <p:spPr bwMode="gray">
          <a:xfrm>
            <a:off x="4267200" y="2514600"/>
            <a:ext cx="3886200" cy="12311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1600" dirty="0" smtClean="0"/>
              <a:t>The Church is One Body in Christ so that we are all united in Christ: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We bond together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We love one another  </a:t>
            </a:r>
          </a:p>
          <a:p>
            <a:pPr lvl="1">
              <a:buFont typeface="Arial" pitchFamily="34" charset="0"/>
              <a:buChar char="•"/>
            </a:pPr>
            <a:r>
              <a:rPr lang="en-US" sz="1400" dirty="0" smtClean="0"/>
              <a:t>We unify in one heart and one mind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1" name="Group 32"/>
          <p:cNvGrpSpPr>
            <a:grpSpLocks/>
          </p:cNvGrpSpPr>
          <p:nvPr/>
        </p:nvGrpSpPr>
        <p:grpSpPr bwMode="auto">
          <a:xfrm>
            <a:off x="1828800" y="5334000"/>
            <a:ext cx="6477000" cy="1228725"/>
            <a:chOff x="1200" y="1056"/>
            <a:chExt cx="3456" cy="774"/>
          </a:xfrm>
        </p:grpSpPr>
        <p:sp>
          <p:nvSpPr>
            <p:cNvPr id="22" name="AutoShape 33"/>
            <p:cNvSpPr>
              <a:spLocks noChangeArrowheads="1"/>
            </p:cNvSpPr>
            <p:nvPr/>
          </p:nvSpPr>
          <p:spPr bwMode="gray">
            <a:xfrm>
              <a:off x="1200" y="1056"/>
              <a:ext cx="3456" cy="774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utoShape 34"/>
            <p:cNvSpPr>
              <a:spLocks noChangeArrowheads="1"/>
            </p:cNvSpPr>
            <p:nvPr/>
          </p:nvSpPr>
          <p:spPr bwMode="gray">
            <a:xfrm>
              <a:off x="1276" y="1128"/>
              <a:ext cx="1220" cy="633"/>
            </a:xfrm>
            <a:prstGeom prst="roundRect">
              <a:avLst>
                <a:gd name="adj" fmla="val 11921"/>
              </a:avLst>
            </a:prstGeom>
            <a:solidFill>
              <a:schemeClr val="accent6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" name="Text Box 37"/>
          <p:cNvSpPr txBox="1">
            <a:spLocks noChangeArrowheads="1"/>
          </p:cNvSpPr>
          <p:nvPr/>
        </p:nvSpPr>
        <p:spPr bwMode="gray">
          <a:xfrm>
            <a:off x="4343400" y="5486400"/>
            <a:ext cx="38862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eaLnBrk="0" hangingPunct="0"/>
            <a:r>
              <a:rPr lang="en-US" dirty="0" smtClean="0"/>
              <a:t>You are invited to serve others with love and care.  You are called to serve not to be served.</a:t>
            </a:r>
          </a:p>
        </p:txBody>
      </p:sp>
      <p:sp>
        <p:nvSpPr>
          <p:cNvPr id="26" name="Text Box 40"/>
          <p:cNvSpPr txBox="1">
            <a:spLocks noChangeArrowheads="1"/>
          </p:cNvSpPr>
          <p:nvPr/>
        </p:nvSpPr>
        <p:spPr bwMode="gray">
          <a:xfrm>
            <a:off x="2286000" y="5715000"/>
            <a:ext cx="138371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Service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7" grpId="0"/>
      <p:bldP spid="112679" grpId="0"/>
      <p:bldP spid="112681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80000"/>
                </a:solidFill>
              </a:rPr>
              <a:t>IDEOLOGIES – TÔN CHỈ</a:t>
            </a:r>
            <a:endParaRPr lang="en-US" dirty="0">
              <a:solidFill>
                <a:srgbClr val="4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191500" cy="5181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8 Beatitudes </a:t>
            </a:r>
            <a:r>
              <a:rPr lang="en-US" sz="1800" dirty="0" smtClean="0"/>
              <a:t>(Matthew 5:3-12)</a:t>
            </a:r>
          </a:p>
          <a:p>
            <a:r>
              <a:rPr lang="en-US" sz="1800" b="1" dirty="0" smtClean="0"/>
              <a:t>Self-Mastering </a:t>
            </a:r>
            <a:r>
              <a:rPr lang="en-US" sz="1800" b="1" i="1" dirty="0" smtClean="0"/>
              <a:t>(</a:t>
            </a:r>
            <a:r>
              <a:rPr lang="en-US" sz="1800" b="1" i="1" dirty="0" err="1" smtClean="0"/>
              <a:t>Tu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Thân</a:t>
            </a:r>
            <a:r>
              <a:rPr lang="en-US" sz="1800" b="1" i="1" dirty="0" smtClean="0"/>
              <a:t> - </a:t>
            </a:r>
            <a:r>
              <a:rPr lang="en-US" sz="1800" b="1" i="1" dirty="0" err="1" smtClean="0"/>
              <a:t>luyện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tập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nhân</a:t>
            </a:r>
            <a:r>
              <a:rPr lang="en-US" sz="1800" b="1" i="1" dirty="0" smtClean="0"/>
              <a:t> </a:t>
            </a:r>
            <a:r>
              <a:rPr lang="vi-VN" sz="1800" b="1" i="1" dirty="0" smtClean="0"/>
              <a:t>đứ</a:t>
            </a:r>
            <a:r>
              <a:rPr lang="en-US" sz="1800" b="1" i="1" dirty="0" smtClean="0"/>
              <a:t>c)</a:t>
            </a:r>
          </a:p>
          <a:p>
            <a:pPr lvl="1"/>
            <a:r>
              <a:rPr lang="en-US" sz="1600" dirty="0" smtClean="0"/>
              <a:t>Blessed are the poor in spirit, for theirs is the kingdom of heaven.</a:t>
            </a:r>
          </a:p>
          <a:p>
            <a:pPr lvl="1"/>
            <a:r>
              <a:rPr lang="en-US" sz="1600" dirty="0" smtClean="0"/>
              <a:t>Blessed are they who mourn, for they will be comforted.</a:t>
            </a:r>
          </a:p>
          <a:p>
            <a:pPr lvl="1"/>
            <a:r>
              <a:rPr lang="en-US" sz="1600" dirty="0" smtClean="0"/>
              <a:t>Blessed are the meek, for they will inherit the land.</a:t>
            </a:r>
          </a:p>
          <a:p>
            <a:r>
              <a:rPr lang="en-US" sz="1800" b="1" dirty="0" smtClean="0"/>
              <a:t>Practicing Religion </a:t>
            </a:r>
            <a:r>
              <a:rPr lang="en-US" sz="1800" b="1" i="1" dirty="0" smtClean="0"/>
              <a:t>(</a:t>
            </a:r>
            <a:r>
              <a:rPr lang="en-US" sz="1800" b="1" i="1" dirty="0" err="1" smtClean="0"/>
              <a:t>Tề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Gia</a:t>
            </a:r>
            <a:r>
              <a:rPr lang="en-US" sz="1800" b="1" i="1" dirty="0" smtClean="0"/>
              <a:t>, </a:t>
            </a:r>
            <a:r>
              <a:rPr lang="en-US" sz="1800" b="1" i="1" dirty="0" err="1" smtClean="0"/>
              <a:t>Trị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Quốc</a:t>
            </a:r>
            <a:r>
              <a:rPr lang="en-US" sz="1800" b="1" i="1" dirty="0" smtClean="0"/>
              <a:t>, </a:t>
            </a:r>
            <a:r>
              <a:rPr lang="en-US" sz="1800" b="1" i="1" dirty="0" err="1" smtClean="0"/>
              <a:t>Bình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Thiên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Hạ</a:t>
            </a:r>
            <a:r>
              <a:rPr lang="en-US" sz="1800" b="1" i="1" dirty="0" smtClean="0"/>
              <a:t> - </a:t>
            </a:r>
            <a:r>
              <a:rPr lang="en-US" sz="1800" b="1" i="1" dirty="0" err="1" smtClean="0"/>
              <a:t>sống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yêu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th</a:t>
            </a:r>
            <a:r>
              <a:rPr lang="vi-VN" sz="1800" b="1" i="1" dirty="0" smtClean="0"/>
              <a:t>ươ</a:t>
            </a:r>
            <a:r>
              <a:rPr lang="en-US" sz="1800" b="1" i="1" dirty="0" err="1" smtClean="0"/>
              <a:t>ng</a:t>
            </a:r>
            <a:r>
              <a:rPr lang="en-US" sz="1800" b="1" i="1" dirty="0" smtClean="0"/>
              <a:t>)</a:t>
            </a:r>
          </a:p>
          <a:p>
            <a:pPr lvl="1"/>
            <a:r>
              <a:rPr lang="en-US" sz="1600" dirty="0" smtClean="0"/>
              <a:t>Blessed are they who hunger and thirst for righteousness, for they will be satisfied.</a:t>
            </a:r>
          </a:p>
          <a:p>
            <a:pPr lvl="1"/>
            <a:r>
              <a:rPr lang="en-US" sz="1600" dirty="0" smtClean="0"/>
              <a:t>Blessed are the merciful, for they will be shown mercy.</a:t>
            </a:r>
          </a:p>
          <a:p>
            <a:r>
              <a:rPr lang="en-US" sz="1800" b="1" dirty="0" smtClean="0"/>
              <a:t>Living like God </a:t>
            </a:r>
            <a:r>
              <a:rPr lang="en-US" sz="1800" b="1" i="1" dirty="0" smtClean="0"/>
              <a:t>(</a:t>
            </a:r>
            <a:r>
              <a:rPr lang="en-US" sz="1800" b="1" i="1" dirty="0" err="1" smtClean="0"/>
              <a:t>Sống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nh</a:t>
            </a:r>
            <a:r>
              <a:rPr lang="vi-VN" sz="1800" b="1" i="1" dirty="0" smtClean="0"/>
              <a:t>ư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Chúa</a:t>
            </a:r>
            <a:r>
              <a:rPr lang="en-US" sz="1800" b="1" i="1" dirty="0" smtClean="0"/>
              <a:t>)</a:t>
            </a:r>
          </a:p>
          <a:p>
            <a:pPr lvl="1"/>
            <a:r>
              <a:rPr lang="en-US" sz="1600" dirty="0" smtClean="0"/>
              <a:t>Blessed are the clean of heart, for they will see God.</a:t>
            </a:r>
          </a:p>
          <a:p>
            <a:pPr lvl="1"/>
            <a:r>
              <a:rPr lang="en-US" sz="1600" dirty="0" smtClean="0"/>
              <a:t>Blessed are the peacemakers, for they will be called children of God.</a:t>
            </a:r>
          </a:p>
          <a:p>
            <a:pPr lvl="1"/>
            <a:r>
              <a:rPr lang="en-US" sz="1600" dirty="0" smtClean="0"/>
              <a:t>Blessed are they who are persecuted for the sake of righteousness, for theirs is the kingdom of heaven.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38" name="직선 화살표 연결선 21"/>
          <p:cNvCxnSpPr>
            <a:stCxn id="39" idx="1"/>
          </p:cNvCxnSpPr>
          <p:nvPr/>
        </p:nvCxnSpPr>
        <p:spPr>
          <a:xfrm rot="16200000" flipH="1">
            <a:off x="4620935" y="172740"/>
            <a:ext cx="794" cy="4903582"/>
          </a:xfrm>
          <a:prstGeom prst="straightConnector1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육각형 9"/>
          <p:cNvSpPr/>
          <p:nvPr/>
        </p:nvSpPr>
        <p:spPr>
          <a:xfrm>
            <a:off x="1714480" y="2124068"/>
            <a:ext cx="580077" cy="500066"/>
          </a:xfrm>
          <a:prstGeom prst="hexagon">
            <a:avLst/>
          </a:prstGeom>
          <a:gradFill flip="none" rotWithShape="1">
            <a:gsLst>
              <a:gs pos="31000">
                <a:schemeClr val="accent2"/>
              </a:gs>
              <a:gs pos="49000">
                <a:schemeClr val="accent2">
                  <a:lumMod val="60000"/>
                  <a:lumOff val="40000"/>
                </a:schemeClr>
              </a:gs>
              <a:gs pos="79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57150" cmpd="sng">
            <a:gradFill flip="none" rotWithShape="1">
              <a:gsLst>
                <a:gs pos="31000">
                  <a:srgbClr val="B2B2B2"/>
                </a:gs>
                <a:gs pos="57000">
                  <a:srgbClr val="FFFFFF"/>
                </a:gs>
                <a:gs pos="100000">
                  <a:srgbClr val="808080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38100" dist="12700" dir="2700000" algn="tl" rotWithShape="0">
              <a:prstClr val="black">
                <a:alpha val="60000"/>
              </a:prstClr>
            </a:outerShdw>
          </a:effectLst>
          <a:scene3d>
            <a:camera prst="orthographicFront"/>
            <a:lightRig rig="soft" dir="t">
              <a:rot lat="0" lon="0" rev="17400000"/>
            </a:lightRig>
          </a:scene3d>
          <a:sp3d prstMaterial="dkEdge">
            <a:bevelT w="152400" prst="cross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ko-KR" alt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0" name="직선 화살표 연결선 30"/>
          <p:cNvCxnSpPr>
            <a:stCxn id="41" idx="1"/>
          </p:cNvCxnSpPr>
          <p:nvPr/>
        </p:nvCxnSpPr>
        <p:spPr>
          <a:xfrm rot="16200000" flipH="1">
            <a:off x="4620935" y="976811"/>
            <a:ext cx="794" cy="4903582"/>
          </a:xfrm>
          <a:prstGeom prst="straightConnector1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육각형 31"/>
          <p:cNvSpPr/>
          <p:nvPr/>
        </p:nvSpPr>
        <p:spPr>
          <a:xfrm>
            <a:off x="1714480" y="2928139"/>
            <a:ext cx="580077" cy="500066"/>
          </a:xfrm>
          <a:prstGeom prst="hexagon">
            <a:avLst/>
          </a:prstGeom>
          <a:gradFill flip="none" rotWithShape="1">
            <a:gsLst>
              <a:gs pos="31000">
                <a:schemeClr val="accent3"/>
              </a:gs>
              <a:gs pos="49000">
                <a:schemeClr val="accent3">
                  <a:lumMod val="60000"/>
                  <a:lumOff val="40000"/>
                </a:schemeClr>
              </a:gs>
              <a:gs pos="79000">
                <a:schemeClr val="accent3">
                  <a:lumMod val="50000"/>
                </a:schemeClr>
              </a:gs>
            </a:gsLst>
            <a:lin ang="2700000" scaled="1"/>
            <a:tileRect/>
          </a:gradFill>
          <a:ln w="57150" cmpd="sng">
            <a:gradFill flip="none" rotWithShape="1">
              <a:gsLst>
                <a:gs pos="31000">
                  <a:srgbClr val="B2B2B2"/>
                </a:gs>
                <a:gs pos="57000">
                  <a:srgbClr val="FFFFFF"/>
                </a:gs>
                <a:gs pos="100000">
                  <a:srgbClr val="808080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38100" dist="12700" dir="2700000" algn="tl" rotWithShape="0">
              <a:prstClr val="black">
                <a:alpha val="60000"/>
              </a:prstClr>
            </a:outerShdw>
          </a:effectLst>
          <a:scene3d>
            <a:camera prst="orthographicFront"/>
            <a:lightRig rig="soft" dir="t">
              <a:rot lat="0" lon="0" rev="17400000"/>
            </a:lightRig>
          </a:scene3d>
          <a:sp3d prstMaterial="dkEdge">
            <a:bevelT w="152400" prst="cross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ko-KR" alt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2" name="직선 화살표 연결선 34"/>
          <p:cNvCxnSpPr>
            <a:stCxn id="43" idx="1"/>
          </p:cNvCxnSpPr>
          <p:nvPr/>
        </p:nvCxnSpPr>
        <p:spPr>
          <a:xfrm rot="16200000" flipH="1">
            <a:off x="4620935" y="1784197"/>
            <a:ext cx="794" cy="4903582"/>
          </a:xfrm>
          <a:prstGeom prst="straightConnector1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육각형 35"/>
          <p:cNvSpPr/>
          <p:nvPr/>
        </p:nvSpPr>
        <p:spPr>
          <a:xfrm>
            <a:off x="1714480" y="3735525"/>
            <a:ext cx="580077" cy="500066"/>
          </a:xfrm>
          <a:prstGeom prst="hexagon">
            <a:avLst/>
          </a:prstGeom>
          <a:gradFill flip="none" rotWithShape="1">
            <a:gsLst>
              <a:gs pos="31000">
                <a:schemeClr val="accent2"/>
              </a:gs>
              <a:gs pos="49000">
                <a:schemeClr val="accent2">
                  <a:lumMod val="60000"/>
                  <a:lumOff val="40000"/>
                </a:schemeClr>
              </a:gs>
              <a:gs pos="79000">
                <a:schemeClr val="accent2">
                  <a:lumMod val="50000"/>
                </a:schemeClr>
              </a:gs>
            </a:gsLst>
            <a:lin ang="2700000" scaled="1"/>
            <a:tileRect/>
          </a:gradFill>
          <a:ln w="57150" cmpd="sng">
            <a:gradFill flip="none" rotWithShape="1">
              <a:gsLst>
                <a:gs pos="31000">
                  <a:srgbClr val="B2B2B2"/>
                </a:gs>
                <a:gs pos="57000">
                  <a:srgbClr val="FFFFFF"/>
                </a:gs>
                <a:gs pos="100000">
                  <a:srgbClr val="808080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38100" dist="12700" dir="2700000" algn="tl" rotWithShape="0">
              <a:prstClr val="black">
                <a:alpha val="60000"/>
              </a:prstClr>
            </a:outerShdw>
          </a:effectLst>
          <a:scene3d>
            <a:camera prst="orthographicFront"/>
            <a:lightRig rig="soft" dir="t">
              <a:rot lat="0" lon="0" rev="17400000"/>
            </a:lightRig>
          </a:scene3d>
          <a:sp3d prstMaterial="dkEdge">
            <a:bevelT w="152400" prst="cross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ko-KR" alt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4" name="직선 화살표 연결선 38"/>
          <p:cNvCxnSpPr>
            <a:stCxn id="45" idx="1"/>
          </p:cNvCxnSpPr>
          <p:nvPr/>
        </p:nvCxnSpPr>
        <p:spPr>
          <a:xfrm rot="16200000" flipH="1">
            <a:off x="4620935" y="2600838"/>
            <a:ext cx="794" cy="4903582"/>
          </a:xfrm>
          <a:prstGeom prst="straightConnector1">
            <a:avLst/>
          </a:prstGeom>
          <a:ln w="22225" cmpd="sng">
            <a:solidFill>
              <a:schemeClr val="tx1">
                <a:lumMod val="50000"/>
                <a:lumOff val="50000"/>
              </a:schemeClr>
            </a:solidFill>
            <a:prstDash val="sysDot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육각형 39"/>
          <p:cNvSpPr/>
          <p:nvPr/>
        </p:nvSpPr>
        <p:spPr>
          <a:xfrm>
            <a:off x="1714480" y="4552166"/>
            <a:ext cx="580077" cy="500066"/>
          </a:xfrm>
          <a:prstGeom prst="hexagon">
            <a:avLst/>
          </a:prstGeom>
          <a:gradFill flip="none" rotWithShape="1">
            <a:gsLst>
              <a:gs pos="31000">
                <a:schemeClr val="accent3"/>
              </a:gs>
              <a:gs pos="49000">
                <a:schemeClr val="accent3">
                  <a:lumMod val="60000"/>
                  <a:lumOff val="40000"/>
                </a:schemeClr>
              </a:gs>
              <a:gs pos="79000">
                <a:schemeClr val="accent3">
                  <a:lumMod val="50000"/>
                </a:schemeClr>
              </a:gs>
            </a:gsLst>
            <a:lin ang="2700000" scaled="1"/>
            <a:tileRect/>
          </a:gradFill>
          <a:ln w="57150" cmpd="sng">
            <a:gradFill flip="none" rotWithShape="1">
              <a:gsLst>
                <a:gs pos="31000">
                  <a:srgbClr val="B2B2B2"/>
                </a:gs>
                <a:gs pos="57000">
                  <a:srgbClr val="FFFFFF"/>
                </a:gs>
                <a:gs pos="100000">
                  <a:srgbClr val="808080"/>
                </a:gs>
              </a:gsLst>
              <a:path path="circle">
                <a:fillToRect l="100000" t="100000"/>
              </a:path>
              <a:tileRect r="-100000" b="-100000"/>
            </a:gradFill>
          </a:ln>
          <a:effectLst>
            <a:outerShdw blurRad="38100" dist="12700" dir="2700000" algn="tl" rotWithShape="0">
              <a:prstClr val="black">
                <a:alpha val="60000"/>
              </a:prstClr>
            </a:outerShdw>
          </a:effectLst>
          <a:scene3d>
            <a:camera prst="orthographicFront"/>
            <a:lightRig rig="soft" dir="t">
              <a:rot lat="0" lon="0" rev="17400000"/>
            </a:lightRig>
          </a:scene3d>
          <a:sp3d prstMaterial="dkEdge">
            <a:bevelT w="152400" prst="cross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ko-KR" altLang="en-US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362200" y="213360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Opening with Prayer</a:t>
            </a:r>
            <a:endParaRPr lang="ko-KR" altLang="ko-K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362200" y="2962661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Meet Your Vice Academic General Chaplain</a:t>
            </a:r>
            <a:endParaRPr lang="ko-KR" altLang="ko-K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62200" y="3764280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Introduction to Knights of Eucharist</a:t>
            </a:r>
            <a:endParaRPr lang="ko-KR" altLang="ko-K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62200" y="4596384"/>
            <a:ext cx="472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dirty="0" smtClean="0">
                <a:latin typeface="Tahoma" pitchFamily="34" charset="0"/>
                <a:cs typeface="Tahoma" pitchFamily="34" charset="0"/>
              </a:rPr>
              <a:t>Learning about Spiritual Journey</a:t>
            </a:r>
            <a:endParaRPr lang="ko-KR" altLang="ko-KR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81200"/>
            <a:ext cx="3505200" cy="344299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– CHÂN DUNG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91500" cy="5410200"/>
          </a:xfrm>
        </p:spPr>
        <p:txBody>
          <a:bodyPr/>
          <a:lstStyle/>
          <a:p>
            <a:r>
              <a:rPr lang="en-US" sz="4000" dirty="0" smtClean="0"/>
              <a:t>Image of Christ as a servant</a:t>
            </a:r>
          </a:p>
          <a:p>
            <a:pPr algn="ctr">
              <a:buNone/>
            </a:pPr>
            <a:endParaRPr lang="en-US" sz="4000" dirty="0" smtClean="0"/>
          </a:p>
          <a:p>
            <a:pPr algn="ctr">
              <a:buNone/>
            </a:pPr>
            <a:endParaRPr lang="en-US" sz="4000" i="1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en-US" i="1" dirty="0" smtClean="0"/>
          </a:p>
          <a:p>
            <a:pPr algn="ctr">
              <a:buNone/>
            </a:pPr>
            <a:endParaRPr 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220980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(John 13, 1-20)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0F49DD-2817-4D3F-834F-6A85452CA9B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9" name="Picture 3" descr="C:\Users\Linh Nguyen\Documents\My TNTT\Logo\Khan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105400"/>
            <a:ext cx="1600200" cy="1600200"/>
          </a:xfrm>
          <a:prstGeom prst="rect">
            <a:avLst/>
          </a:prstGeom>
          <a:noFill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205" y="0"/>
            <a:ext cx="65457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381000" y="1219200"/>
            <a:ext cx="1600200" cy="2514600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72549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63500" dir="3187806" algn="ctr" rotWithShape="0">
                    <a:schemeClr val="tx1">
                      <a:alpha val="50000"/>
                    </a:schemeClr>
                  </a:outerShdw>
                </a:effectLst>
                <a:latin typeface="Verdana"/>
              </a:rPr>
              <a:t>Hiệp</a:t>
            </a:r>
            <a:endParaRPr lang="en-US" sz="5400" b="1" kern="10" dirty="0" smtClean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72549"/>
                      <a:invGamma/>
                    </a:schemeClr>
                  </a:gs>
                </a:gsLst>
                <a:lin ang="5400000" scaled="1"/>
              </a:gradFill>
              <a:effectLst>
                <a:outerShdw dist="63500" dir="3187806" algn="ctr" rotWithShape="0">
                  <a:schemeClr val="tx1">
                    <a:alpha val="50000"/>
                  </a:schemeClr>
                </a:outerShdw>
              </a:effectLst>
              <a:latin typeface="Verdana"/>
            </a:endParaRPr>
          </a:p>
          <a:p>
            <a:pPr algn="ctr"/>
            <a:r>
              <a:rPr lang="en-US" sz="5400" b="1" kern="10" dirty="0" err="1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72549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63500" dir="3187806" algn="ctr" rotWithShape="0">
                    <a:schemeClr val="tx1">
                      <a:alpha val="50000"/>
                    </a:schemeClr>
                  </a:outerShdw>
                </a:effectLst>
                <a:latin typeface="Verdana"/>
              </a:rPr>
              <a:t>Hành</a:t>
            </a:r>
            <a:endParaRPr lang="en-US" sz="5400" b="1" kern="10" dirty="0" smtClean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72549"/>
                      <a:invGamma/>
                    </a:schemeClr>
                  </a:gs>
                </a:gsLst>
                <a:lin ang="5400000" scaled="1"/>
              </a:gradFill>
              <a:effectLst>
                <a:outerShdw dist="63500" dir="3187806" algn="ctr" rotWithShape="0">
                  <a:schemeClr val="tx1">
                    <a:alpha val="50000"/>
                  </a:schemeClr>
                </a:outerShdw>
              </a:effectLst>
              <a:latin typeface="Verdana"/>
            </a:endParaRPr>
          </a:p>
          <a:p>
            <a:pPr algn="ctr"/>
            <a:r>
              <a:rPr lang="en-U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72549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63500" dir="3187806" algn="ctr" rotWithShape="0">
                    <a:schemeClr val="tx1">
                      <a:alpha val="50000"/>
                    </a:schemeClr>
                  </a:outerShdw>
                </a:effectLst>
                <a:latin typeface="Verdana"/>
              </a:rPr>
              <a:t>Ca</a:t>
            </a:r>
            <a:endParaRPr 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72549"/>
                      <a:invGamma/>
                    </a:schemeClr>
                  </a:gs>
                </a:gsLst>
                <a:lin ang="5400000" scaled="1"/>
              </a:gradFill>
              <a:effectLst>
                <a:outerShdw dist="63500" dir="3187806" algn="ctr" rotWithShape="0">
                  <a:schemeClr val="tx1">
                    <a:alpha val="50000"/>
                  </a:schemeClr>
                </a:outerShdw>
              </a:effectLst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3810000"/>
          </a:xfrm>
        </p:spPr>
        <p:txBody>
          <a:bodyPr/>
          <a:lstStyle/>
          <a:p>
            <a:pPr algn="ctr"/>
            <a:r>
              <a:rPr lang="en-US" dirty="0" smtClean="0"/>
              <a:t>SPIRITUAL JOURNEY</a:t>
            </a: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i="1" dirty="0" err="1" smtClean="0"/>
              <a:t>Hành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Trình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Th</a:t>
            </a:r>
            <a:r>
              <a:rPr lang="vi-VN" sz="4000" i="1" dirty="0" smtClean="0"/>
              <a:t>ă</a:t>
            </a:r>
            <a:r>
              <a:rPr lang="en-US" sz="4000" i="1" dirty="0" err="1" smtClean="0"/>
              <a:t>ng</a:t>
            </a:r>
            <a:r>
              <a:rPr lang="en-US" sz="4000" i="1" dirty="0" smtClean="0"/>
              <a:t> </a:t>
            </a:r>
            <a:r>
              <a:rPr lang="en-US" sz="4000" i="1" dirty="0" err="1" smtClean="0"/>
              <a:t>Tiến</a:t>
            </a:r>
            <a:endParaRPr lang="en-US" sz="4000" i="1" dirty="0"/>
          </a:p>
        </p:txBody>
      </p:sp>
      <p:pic>
        <p:nvPicPr>
          <p:cNvPr id="1027" name="Picture 3" descr="C:\Users\Linh Nguyen\Documents\My TNTT\Logo\Khan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1054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Spiritual Journey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1026" name="Diagram 6"/>
          <p:cNvGraphicFramePr>
            <a:graphicFrameLocks/>
          </p:cNvGraphicFramePr>
          <p:nvPr/>
        </p:nvGraphicFramePr>
        <p:xfrm>
          <a:off x="4648200" y="1905000"/>
          <a:ext cx="3886200" cy="44196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pic>
        <p:nvPicPr>
          <p:cNvPr id="26" name="Picture 16" descr="http://www.tntt.org/LDDMMC/tntt3.gif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172200" y="1447800"/>
            <a:ext cx="9144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 descr="MCj014932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810000"/>
            <a:ext cx="13716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52400" y="1219200"/>
            <a:ext cx="4343400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tx1"/>
              </a:buClr>
            </a:pPr>
            <a:r>
              <a:rPr lang="en-US" sz="2800" b="1" dirty="0" err="1" smtClean="0"/>
              <a:t>Hành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Trình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Thăng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Tiến</a:t>
            </a:r>
            <a:r>
              <a:rPr lang="en-US" sz="2800" b="1" dirty="0" smtClean="0"/>
              <a:t> </a:t>
            </a:r>
            <a:r>
              <a:rPr lang="en-US" b="1" i="1" dirty="0" smtClean="0"/>
              <a:t>Stages of Development</a:t>
            </a:r>
          </a:p>
          <a:p>
            <a:pPr eaLnBrk="1" hangingPunct="1">
              <a:buClr>
                <a:schemeClr val="tx1"/>
              </a:buClr>
            </a:pPr>
            <a:endParaRPr lang="en-US" sz="2800" b="1" dirty="0" smtClean="0"/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 dirty="0" err="1" smtClean="0"/>
              <a:t>Hiệp</a:t>
            </a:r>
            <a:r>
              <a:rPr lang="en-US" sz="2600" dirty="0" smtClean="0"/>
              <a:t> </a:t>
            </a:r>
            <a:r>
              <a:rPr lang="en-US" sz="2600" dirty="0" err="1" smtClean="0"/>
              <a:t>Sĩ</a:t>
            </a:r>
            <a:r>
              <a:rPr lang="en-US" sz="2600" dirty="0" smtClean="0"/>
              <a:t> </a:t>
            </a:r>
            <a:r>
              <a:rPr lang="en-US" sz="2600" dirty="0" err="1" smtClean="0"/>
              <a:t>Khơi</a:t>
            </a:r>
            <a:r>
              <a:rPr lang="en-US" sz="2600" dirty="0" smtClean="0"/>
              <a:t> </a:t>
            </a:r>
            <a:r>
              <a:rPr lang="en-US" sz="2600" dirty="0" err="1" smtClean="0"/>
              <a:t>Nguồn</a:t>
            </a:r>
            <a:endParaRPr lang="en-US" sz="2600" dirty="0" smtClean="0"/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 dirty="0" err="1" smtClean="0"/>
              <a:t>Hiệp</a:t>
            </a:r>
            <a:r>
              <a:rPr lang="en-US" sz="2600" dirty="0" smtClean="0"/>
              <a:t> </a:t>
            </a:r>
            <a:r>
              <a:rPr lang="en-US" sz="2600" dirty="0" err="1" smtClean="0"/>
              <a:t>Sĩ</a:t>
            </a:r>
            <a:r>
              <a:rPr lang="en-US" sz="2600" dirty="0" smtClean="0"/>
              <a:t> </a:t>
            </a:r>
            <a:r>
              <a:rPr lang="en-US" sz="2600" dirty="0" err="1" smtClean="0"/>
              <a:t>Xuất</a:t>
            </a:r>
            <a:r>
              <a:rPr lang="en-US" sz="2600" dirty="0" smtClean="0"/>
              <a:t> </a:t>
            </a:r>
            <a:r>
              <a:rPr lang="en-US" sz="2600" dirty="0" err="1" smtClean="0"/>
              <a:t>Hành</a:t>
            </a:r>
            <a:endParaRPr lang="en-US" sz="2600" dirty="0" smtClean="0"/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 dirty="0" err="1" smtClean="0"/>
              <a:t>Hiệp</a:t>
            </a:r>
            <a:r>
              <a:rPr lang="en-US" sz="2600" dirty="0" smtClean="0"/>
              <a:t> </a:t>
            </a:r>
            <a:r>
              <a:rPr lang="en-US" sz="2600" dirty="0" err="1" smtClean="0"/>
              <a:t>Sĩ</a:t>
            </a:r>
            <a:r>
              <a:rPr lang="en-US" sz="2600" dirty="0" smtClean="0"/>
              <a:t> </a:t>
            </a:r>
            <a:r>
              <a:rPr lang="en-US" sz="2600" dirty="0" err="1" smtClean="0"/>
              <a:t>Nhập</a:t>
            </a:r>
            <a:r>
              <a:rPr lang="en-US" sz="2600" dirty="0" smtClean="0"/>
              <a:t> </a:t>
            </a:r>
            <a:r>
              <a:rPr lang="en-US" sz="2600" dirty="0" err="1" smtClean="0"/>
              <a:t>Thế</a:t>
            </a:r>
            <a:endParaRPr lang="en-US" sz="2600" dirty="0" smtClean="0"/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 dirty="0" err="1" smtClean="0"/>
              <a:t>Hiệp</a:t>
            </a:r>
            <a:r>
              <a:rPr lang="en-US" sz="2600" dirty="0" smtClean="0"/>
              <a:t> </a:t>
            </a:r>
            <a:r>
              <a:rPr lang="en-US" sz="2600" dirty="0" err="1" smtClean="0"/>
              <a:t>Sĩ</a:t>
            </a:r>
            <a:r>
              <a:rPr lang="en-US" sz="2600" dirty="0" smtClean="0"/>
              <a:t> </a:t>
            </a:r>
            <a:r>
              <a:rPr lang="en-US" sz="2600" dirty="0" err="1" smtClean="0"/>
              <a:t>Xây</a:t>
            </a:r>
            <a:r>
              <a:rPr lang="en-US" sz="2600" dirty="0" smtClean="0"/>
              <a:t> </a:t>
            </a:r>
            <a:r>
              <a:rPr lang="en-US" sz="2600" dirty="0" err="1" smtClean="0"/>
              <a:t>Đời</a:t>
            </a:r>
            <a:endParaRPr lang="en-US" sz="2600" dirty="0" smtClean="0"/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600" dirty="0" err="1" smtClean="0"/>
              <a:t>Hiệp</a:t>
            </a:r>
            <a:r>
              <a:rPr lang="en-US" sz="2600" dirty="0" smtClean="0"/>
              <a:t> </a:t>
            </a:r>
            <a:r>
              <a:rPr lang="en-US" sz="2600" dirty="0" err="1" smtClean="0"/>
              <a:t>Sĩ</a:t>
            </a:r>
            <a:r>
              <a:rPr lang="en-US" sz="2600" dirty="0" smtClean="0"/>
              <a:t> </a:t>
            </a:r>
            <a:r>
              <a:rPr lang="en-US" sz="2600" dirty="0" err="1" smtClean="0"/>
              <a:t>Hướng</a:t>
            </a:r>
            <a:r>
              <a:rPr lang="en-US" sz="2600" dirty="0" smtClean="0"/>
              <a:t> </a:t>
            </a:r>
            <a:r>
              <a:rPr lang="en-US" sz="2600" dirty="0" err="1" smtClean="0"/>
              <a:t>Tâm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80000"/>
                </a:solidFill>
              </a:rPr>
              <a:t>SPIRITUAL JOURNEY</a:t>
            </a:r>
            <a:endParaRPr lang="en-US" dirty="0">
              <a:solidFill>
                <a:srgbClr val="480000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76200" y="1447800"/>
            <a:ext cx="8492836" cy="4981074"/>
            <a:chOff x="76200" y="1447800"/>
            <a:chExt cx="8492836" cy="4981074"/>
          </a:xfrm>
        </p:grpSpPr>
        <p:sp>
          <p:nvSpPr>
            <p:cNvPr id="128006" name="AutoShape 6"/>
            <p:cNvSpPr>
              <a:spLocks noChangeArrowheads="1"/>
            </p:cNvSpPr>
            <p:nvPr/>
          </p:nvSpPr>
          <p:spPr bwMode="gray">
            <a:xfrm>
              <a:off x="76200" y="2286000"/>
              <a:ext cx="2701636" cy="2659224"/>
            </a:xfrm>
            <a:prstGeom prst="chevron">
              <a:avLst>
                <a:gd name="adj" fmla="val 17842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8007" name="AutoShape 7"/>
            <p:cNvSpPr>
              <a:spLocks noChangeArrowheads="1"/>
            </p:cNvSpPr>
            <p:nvPr/>
          </p:nvSpPr>
          <p:spPr bwMode="gray">
            <a:xfrm>
              <a:off x="304800" y="1447800"/>
              <a:ext cx="1219200" cy="52776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en-US" sz="2000" b="1" dirty="0">
                  <a:solidFill>
                    <a:schemeClr val="bg1"/>
                  </a:solidFill>
                </a:rPr>
                <a:t>Phase 1</a:t>
              </a:r>
            </a:p>
          </p:txBody>
        </p:sp>
        <p:sp>
          <p:nvSpPr>
            <p:cNvPr id="128008" name="AutoShape 8"/>
            <p:cNvSpPr>
              <a:spLocks noChangeArrowheads="1"/>
            </p:cNvSpPr>
            <p:nvPr/>
          </p:nvSpPr>
          <p:spPr bwMode="gray">
            <a:xfrm>
              <a:off x="1752600" y="1447800"/>
              <a:ext cx="1143000" cy="527763"/>
            </a:xfrm>
            <a:prstGeom prst="roundRect">
              <a:avLst>
                <a:gd name="adj" fmla="val 50000"/>
              </a:avLst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Phase 2</a:t>
              </a:r>
            </a:p>
          </p:txBody>
        </p:sp>
        <p:sp>
          <p:nvSpPr>
            <p:cNvPr id="128009" name="AutoShape 9"/>
            <p:cNvSpPr>
              <a:spLocks noChangeArrowheads="1"/>
            </p:cNvSpPr>
            <p:nvPr/>
          </p:nvSpPr>
          <p:spPr bwMode="gray">
            <a:xfrm>
              <a:off x="4648200" y="1524000"/>
              <a:ext cx="1371600" cy="527763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Phase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4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AutoShape 9"/>
            <p:cNvSpPr>
              <a:spLocks noChangeArrowheads="1"/>
            </p:cNvSpPr>
            <p:nvPr/>
          </p:nvSpPr>
          <p:spPr bwMode="gray">
            <a:xfrm>
              <a:off x="6172200" y="1524000"/>
              <a:ext cx="2175164" cy="527763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50000"/>
              </a:schemeClr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Phase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5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43400" y="3886200"/>
              <a:ext cx="12577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Nhập</a:t>
              </a:r>
              <a:r>
                <a:rPr lang="en-US" dirty="0" smtClean="0"/>
                <a:t> </a:t>
              </a:r>
              <a:r>
                <a:rPr lang="en-US" dirty="0" err="1" smtClean="0"/>
                <a:t>Thế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smtClean="0"/>
                <a:t>(23 – 29)</a:t>
              </a:r>
              <a:endParaRPr lang="en-US" dirty="0"/>
            </a:p>
          </p:txBody>
        </p:sp>
        <p:sp>
          <p:nvSpPr>
            <p:cNvPr id="128005" name="AutoShape 5"/>
            <p:cNvSpPr>
              <a:spLocks noChangeArrowheads="1"/>
            </p:cNvSpPr>
            <p:nvPr/>
          </p:nvSpPr>
          <p:spPr bwMode="gray">
            <a:xfrm>
              <a:off x="1219200" y="2286000"/>
              <a:ext cx="2701636" cy="2659224"/>
            </a:xfrm>
            <a:prstGeom prst="chevron">
              <a:avLst>
                <a:gd name="adj" fmla="val 17842"/>
              </a:avLst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8004" name="AutoShape 4"/>
            <p:cNvSpPr>
              <a:spLocks noChangeArrowheads="1"/>
            </p:cNvSpPr>
            <p:nvPr/>
          </p:nvSpPr>
          <p:spPr bwMode="gray">
            <a:xfrm>
              <a:off x="2590800" y="2286000"/>
              <a:ext cx="2563091" cy="2659224"/>
            </a:xfrm>
            <a:prstGeom prst="chevron">
              <a:avLst>
                <a:gd name="adj" fmla="val 16468"/>
              </a:avLst>
            </a:prstGeom>
            <a:solidFill>
              <a:srgbClr val="C58023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" name="AutoShape 4"/>
            <p:cNvSpPr>
              <a:spLocks noChangeArrowheads="1"/>
            </p:cNvSpPr>
            <p:nvPr/>
          </p:nvSpPr>
          <p:spPr bwMode="gray">
            <a:xfrm>
              <a:off x="4114800" y="2286000"/>
              <a:ext cx="2563091" cy="2659224"/>
            </a:xfrm>
            <a:prstGeom prst="chevron">
              <a:avLst>
                <a:gd name="adj" fmla="val 16468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" name="AutoShape 6"/>
            <p:cNvSpPr>
              <a:spLocks noChangeArrowheads="1"/>
            </p:cNvSpPr>
            <p:nvPr/>
          </p:nvSpPr>
          <p:spPr bwMode="gray">
            <a:xfrm>
              <a:off x="5867400" y="2286000"/>
              <a:ext cx="2701636" cy="2659224"/>
            </a:xfrm>
            <a:prstGeom prst="chevron">
              <a:avLst>
                <a:gd name="adj" fmla="val 17842"/>
              </a:avLst>
            </a:prstGeom>
            <a:solidFill>
              <a:schemeClr val="accent6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1" name="AutoShape 9"/>
            <p:cNvSpPr>
              <a:spLocks noChangeArrowheads="1"/>
            </p:cNvSpPr>
            <p:nvPr/>
          </p:nvSpPr>
          <p:spPr bwMode="gray">
            <a:xfrm>
              <a:off x="3048000" y="1447800"/>
              <a:ext cx="1447800" cy="527763"/>
            </a:xfrm>
            <a:prstGeom prst="roundRect">
              <a:avLst>
                <a:gd name="adj" fmla="val 50000"/>
              </a:avLst>
            </a:prstGeom>
            <a:solidFill>
              <a:srgbClr val="C58023"/>
            </a:solidFill>
            <a:ln>
              <a:headEnd/>
              <a:tailEnd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Phase 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3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24000" y="396240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Xuất</a:t>
              </a:r>
              <a:r>
                <a:rPr lang="en-US" dirty="0" smtClean="0"/>
                <a:t> </a:t>
              </a:r>
              <a:r>
                <a:rPr lang="en-US" dirty="0" err="1" smtClean="0"/>
                <a:t>Hành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smtClean="0"/>
                <a:t>(18 – 22)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0" y="3352800"/>
              <a:ext cx="125771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Nhập</a:t>
              </a:r>
              <a:r>
                <a:rPr lang="en-US" dirty="0" smtClean="0"/>
                <a:t> </a:t>
              </a:r>
              <a:r>
                <a:rPr lang="en-US" dirty="0" err="1" smtClean="0"/>
                <a:t>Thế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smtClean="0"/>
                <a:t>(23 – 29)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24400" y="2895600"/>
              <a:ext cx="1107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Xây</a:t>
              </a:r>
              <a:r>
                <a:rPr lang="en-US" dirty="0" smtClean="0"/>
                <a:t> </a:t>
              </a:r>
              <a:r>
                <a:rPr lang="en-US" dirty="0" err="1" smtClean="0"/>
                <a:t>Đời</a:t>
              </a:r>
              <a:endParaRPr lang="en-US" dirty="0" smtClean="0"/>
            </a:p>
            <a:p>
              <a:pPr algn="ctr"/>
              <a:r>
                <a:rPr lang="en-US" dirty="0" smtClean="0"/>
                <a:t>(30 – 49)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00800" y="2362200"/>
              <a:ext cx="14981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Hướng</a:t>
              </a:r>
              <a:r>
                <a:rPr lang="en-US" dirty="0" smtClean="0"/>
                <a:t> </a:t>
              </a:r>
              <a:r>
                <a:rPr lang="en-US" dirty="0" err="1" smtClean="0"/>
                <a:t>Tâm</a:t>
              </a:r>
              <a:r>
                <a:rPr lang="en-US" dirty="0" smtClean="0"/>
                <a:t> </a:t>
              </a:r>
            </a:p>
            <a:p>
              <a:pPr algn="ctr"/>
              <a:r>
                <a:rPr lang="en-US" dirty="0" smtClean="0"/>
                <a:t>(50 +)</a:t>
              </a:r>
              <a:endParaRPr lang="en-US" dirty="0"/>
            </a:p>
          </p:txBody>
        </p:sp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400" y="5638800"/>
              <a:ext cx="1066800" cy="38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5105400"/>
              <a:ext cx="5562600" cy="1323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TextBox 29"/>
          <p:cNvSpPr txBox="1"/>
          <p:nvPr/>
        </p:nvSpPr>
        <p:spPr>
          <a:xfrm>
            <a:off x="76200" y="4267200"/>
            <a:ext cx="1412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Khơi</a:t>
            </a:r>
            <a:r>
              <a:rPr lang="en-US" dirty="0" smtClean="0"/>
              <a:t> </a:t>
            </a:r>
            <a:r>
              <a:rPr lang="en-US" dirty="0" err="1" smtClean="0"/>
              <a:t>Nguồn</a:t>
            </a:r>
            <a:endParaRPr lang="en-US" dirty="0" smtClean="0"/>
          </a:p>
          <a:p>
            <a:pPr algn="ctr"/>
            <a:r>
              <a:rPr lang="en-US" dirty="0" smtClean="0"/>
              <a:t>(16 – 17)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91500" cy="4267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What is a vocation of Knight of Eucharist?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about mission?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is the spirituality?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is a Slogan?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 should the spirit of the knight be?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91500" cy="4876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What are 4 Maxims?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How to connect the 4 maxims of childhood to 4 maxims of Knight of Eucharist?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are the ideologies?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is the portrait of a Knight of Eucharist?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257800"/>
          </a:xfrm>
        </p:spPr>
        <p:txBody>
          <a:bodyPr/>
          <a:lstStyle/>
          <a:p>
            <a:r>
              <a:rPr lang="en-US" b="1" dirty="0" smtClean="0"/>
              <a:t>Vocation:</a:t>
            </a:r>
            <a:r>
              <a:rPr lang="en-US" sz="3600" dirty="0" smtClean="0"/>
              <a:t> </a:t>
            </a:r>
            <a:r>
              <a:rPr lang="en-US" sz="2400" dirty="0" smtClean="0"/>
              <a:t>To Know God more, to Love God more and to Serve God more</a:t>
            </a:r>
          </a:p>
          <a:p>
            <a:r>
              <a:rPr lang="en-US" b="1" dirty="0" smtClean="0"/>
              <a:t>Mission:</a:t>
            </a:r>
            <a:r>
              <a:rPr lang="en-US" sz="3600" dirty="0" smtClean="0"/>
              <a:t> </a:t>
            </a:r>
            <a:r>
              <a:rPr lang="en-US" sz="2400" dirty="0" smtClean="0"/>
              <a:t>To Unite with, to Protect and to Spread the Eucharist</a:t>
            </a:r>
          </a:p>
          <a:p>
            <a:r>
              <a:rPr lang="en-US" b="1" dirty="0" smtClean="0"/>
              <a:t>Spirituality:</a:t>
            </a:r>
            <a:r>
              <a:rPr lang="en-US" dirty="0" smtClean="0"/>
              <a:t> </a:t>
            </a:r>
            <a:r>
              <a:rPr lang="en-US" sz="2400" dirty="0" err="1" smtClean="0"/>
              <a:t>Thánh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qua ph</a:t>
            </a:r>
            <a:r>
              <a:rPr lang="vi-VN" sz="2400" dirty="0" smtClean="0"/>
              <a:t>ươ</a:t>
            </a:r>
            <a:r>
              <a:rPr lang="en-US" sz="2400" dirty="0" err="1" smtClean="0"/>
              <a:t>ng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Sống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Thánh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endParaRPr lang="en-US" sz="2400" dirty="0" smtClean="0"/>
          </a:p>
          <a:p>
            <a:r>
              <a:rPr lang="en-US" b="1" dirty="0" smtClean="0"/>
              <a:t>Slogan:</a:t>
            </a:r>
            <a:r>
              <a:rPr lang="en-US" sz="3600" dirty="0" smtClean="0"/>
              <a:t> </a:t>
            </a:r>
            <a:r>
              <a:rPr lang="en-US" sz="2400" dirty="0" err="1" smtClean="0"/>
              <a:t>Dấn</a:t>
            </a:r>
            <a:r>
              <a:rPr lang="en-US" sz="2400" dirty="0" smtClean="0"/>
              <a:t> </a:t>
            </a:r>
            <a:r>
              <a:rPr lang="en-US" sz="2400" dirty="0" err="1" smtClean="0"/>
              <a:t>Thân</a:t>
            </a:r>
            <a:endParaRPr lang="en-US" sz="2400" dirty="0" smtClean="0"/>
          </a:p>
          <a:p>
            <a:r>
              <a:rPr lang="en-US" b="1" dirty="0" smtClean="0"/>
              <a:t>Spirit:</a:t>
            </a:r>
            <a:r>
              <a:rPr lang="en-US" sz="3600" dirty="0" smtClean="0"/>
              <a:t> </a:t>
            </a:r>
            <a:r>
              <a:rPr lang="en-US" sz="2400" dirty="0" err="1" smtClean="0"/>
              <a:t>Xả</a:t>
            </a:r>
            <a:r>
              <a:rPr lang="en-US" sz="2400" dirty="0" smtClean="0"/>
              <a:t> </a:t>
            </a:r>
            <a:r>
              <a:rPr lang="en-US" sz="2400" dirty="0" err="1" smtClean="0"/>
              <a:t>kỷ</a:t>
            </a:r>
            <a:r>
              <a:rPr lang="en-US" sz="2400" dirty="0" smtClean="0"/>
              <a:t> (</a:t>
            </a:r>
            <a:r>
              <a:rPr lang="en-US" sz="2400" dirty="0" err="1" smtClean="0"/>
              <a:t>sống</a:t>
            </a:r>
            <a:r>
              <a:rPr lang="en-US" sz="2400" dirty="0" smtClean="0"/>
              <a:t> </a:t>
            </a:r>
            <a:r>
              <a:rPr lang="en-US" sz="2400" dirty="0" err="1" smtClean="0"/>
              <a:t>cao</a:t>
            </a:r>
            <a:r>
              <a:rPr lang="en-US" sz="2400" dirty="0" smtClean="0"/>
              <a:t> </a:t>
            </a:r>
            <a:r>
              <a:rPr lang="en-US" sz="2400" dirty="0" err="1" smtClean="0"/>
              <a:t>th</a:t>
            </a:r>
            <a:r>
              <a:rPr lang="vi-VN" sz="2400" dirty="0" smtClean="0"/>
              <a:t>ượ</a:t>
            </a:r>
            <a:r>
              <a:rPr lang="en-US" sz="2400" dirty="0" err="1" smtClean="0"/>
              <a:t>ng</a:t>
            </a:r>
            <a:r>
              <a:rPr lang="en-US" sz="2400" dirty="0" smtClean="0"/>
              <a:t>, </a:t>
            </a:r>
            <a:r>
              <a:rPr lang="en-US" sz="2400" dirty="0" err="1" smtClean="0"/>
              <a:t>khiêm</a:t>
            </a:r>
            <a:r>
              <a:rPr lang="en-US" sz="2400" dirty="0" smtClean="0"/>
              <a:t> </a:t>
            </a:r>
            <a:r>
              <a:rPr lang="en-US" sz="2400" dirty="0" err="1" smtClean="0"/>
              <a:t>nh</a:t>
            </a:r>
            <a:r>
              <a:rPr lang="vi-VN" sz="2400" dirty="0" smtClean="0"/>
              <a:t>ườ</a:t>
            </a:r>
            <a:r>
              <a:rPr lang="en-US" sz="2400" dirty="0" err="1" smtClean="0"/>
              <a:t>ng</a:t>
            </a:r>
            <a:r>
              <a:rPr lang="en-US" sz="2400" dirty="0" smtClean="0"/>
              <a:t>, </a:t>
            </a:r>
            <a:r>
              <a:rPr lang="en-US" sz="2400" dirty="0" err="1" smtClean="0"/>
              <a:t>bác</a:t>
            </a:r>
            <a:r>
              <a:rPr lang="en-US" sz="2400" dirty="0" smtClean="0"/>
              <a:t> </a:t>
            </a:r>
            <a:r>
              <a:rPr lang="en-US" sz="2400" dirty="0" err="1" smtClean="0"/>
              <a:t>ái</a:t>
            </a:r>
            <a:r>
              <a:rPr lang="en-US" sz="2400" dirty="0" smtClean="0"/>
              <a:t>)</a:t>
            </a:r>
          </a:p>
          <a:p>
            <a:endParaRPr lang="en-US" sz="3600" dirty="0" smtClean="0"/>
          </a:p>
          <a:p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91500" cy="5029200"/>
          </a:xfrm>
        </p:spPr>
        <p:txBody>
          <a:bodyPr/>
          <a:lstStyle/>
          <a:p>
            <a:r>
              <a:rPr lang="en-US" b="1" dirty="0" smtClean="0"/>
              <a:t>Connections</a:t>
            </a:r>
          </a:p>
          <a:p>
            <a:pPr marL="742950" lvl="2" indent="-342900"/>
            <a:r>
              <a:rPr lang="en-US" dirty="0" smtClean="0"/>
              <a:t>Prayer 				- 	Charity</a:t>
            </a:r>
          </a:p>
          <a:p>
            <a:pPr marL="742950" lvl="2" indent="-342900"/>
            <a:r>
              <a:rPr lang="en-US" dirty="0" smtClean="0"/>
              <a:t>Receive Holy Communion 	- 	Unity</a:t>
            </a:r>
          </a:p>
          <a:p>
            <a:pPr marL="742950" lvl="2" indent="-342900"/>
            <a:r>
              <a:rPr lang="en-US" dirty="0" smtClean="0"/>
              <a:t>Sacrifice 			- 	Fraternity </a:t>
            </a:r>
          </a:p>
          <a:p>
            <a:pPr marL="742950" lvl="2" indent="-342900"/>
            <a:r>
              <a:rPr lang="en-US" dirty="0" smtClean="0"/>
              <a:t>Do Good Deeds 		- 	Service</a:t>
            </a:r>
          </a:p>
          <a:p>
            <a:r>
              <a:rPr lang="en-US" b="1" dirty="0" smtClean="0"/>
              <a:t>Ideologies:</a:t>
            </a:r>
            <a:r>
              <a:rPr lang="en-US" sz="3600" dirty="0" smtClean="0"/>
              <a:t> </a:t>
            </a:r>
            <a:r>
              <a:rPr lang="en-US" sz="2400" dirty="0" smtClean="0"/>
              <a:t>Eight beatitudes</a:t>
            </a:r>
          </a:p>
          <a:p>
            <a:r>
              <a:rPr lang="en-US" b="1" dirty="0" smtClean="0"/>
              <a:t>Portrait:</a:t>
            </a:r>
            <a:r>
              <a:rPr lang="en-US" sz="3600" dirty="0" smtClean="0"/>
              <a:t> </a:t>
            </a:r>
            <a:r>
              <a:rPr lang="en-US" sz="2400" dirty="0" smtClean="0"/>
              <a:t>Jesus as a servant. Be the salt and light for the world.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2362200" y="2133600"/>
            <a:ext cx="5257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72549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63500" dir="3187806" algn="ctr" rotWithShape="0">
                    <a:schemeClr val="tx1">
                      <a:alpha val="50000"/>
                    </a:schemeClr>
                  </a:outerShdw>
                </a:effectLst>
                <a:latin typeface="Verdana"/>
              </a:rPr>
              <a:t>Q &amp; A</a:t>
            </a:r>
            <a:endParaRPr 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72549"/>
                      <a:invGamma/>
                    </a:schemeClr>
                  </a:gs>
                </a:gsLst>
                <a:lin ang="5400000" scaled="1"/>
              </a:gradFill>
              <a:effectLst>
                <a:outerShdw dist="63500" dir="3187806" algn="ctr" rotWithShape="0">
                  <a:schemeClr val="tx1">
                    <a:alpha val="50000"/>
                  </a:schemeClr>
                </a:outerShdw>
              </a:effectLst>
              <a:latin typeface="Verdan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0F49DD-2817-4D3F-834F-6A85452CA9B5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9" name="Picture 3" descr="C:\Users\Linh Nguyen\Documents\My TNTT\Logo\Khan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0292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Life 100%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88275" cy="22844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000" dirty="0" smtClean="0"/>
              <a:t>Keys: </a:t>
            </a:r>
            <a:r>
              <a:rPr lang="en-US" sz="4000" b="1" dirty="0" smtClean="0"/>
              <a:t>a = 1, b=2, ….and z=26</a:t>
            </a:r>
            <a:endParaRPr lang="en-US" sz="3600" b="1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endParaRPr lang="en-US" sz="32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93591-D25F-411D-B4E4-3F2B5CA0554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533400" y="3352800"/>
            <a:ext cx="5257800" cy="838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72549"/>
                        <a:invGamma/>
                      </a:schemeClr>
                    </a:gs>
                  </a:gsLst>
                  <a:lin ang="5400000" scaled="1"/>
                </a:gradFill>
                <a:effectLst>
                  <a:outerShdw dist="63500" dir="3187806" algn="ctr" rotWithShape="0">
                    <a:schemeClr val="tx1">
                      <a:alpha val="50000"/>
                    </a:schemeClr>
                  </a:outerShdw>
                </a:effectLst>
                <a:latin typeface="Verdana"/>
              </a:rPr>
              <a:t>Thank You 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C0F49DD-2817-4D3F-834F-6A85452CA9B5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9" name="Picture 3" descr="C:\Users\Linh Nguyen\Documents\My TNTT\Logo\Khan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105400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타원 37"/>
          <p:cNvSpPr/>
          <p:nvPr/>
        </p:nvSpPr>
        <p:spPr>
          <a:xfrm>
            <a:off x="914400" y="2286000"/>
            <a:ext cx="2667000" cy="2667000"/>
          </a:xfrm>
          <a:prstGeom prst="ellipse">
            <a:avLst/>
          </a:prstGeom>
          <a:gradFill>
            <a:gsLst>
              <a:gs pos="5000">
                <a:schemeClr val="accent1">
                  <a:lumMod val="20000"/>
                  <a:lumOff val="80000"/>
                </a:schemeClr>
              </a:gs>
              <a:gs pos="15000">
                <a:schemeClr val="accent1">
                  <a:lumMod val="60000"/>
                  <a:lumOff val="40000"/>
                </a:schemeClr>
              </a:gs>
              <a:gs pos="50000">
                <a:schemeClr val="accent1">
                  <a:lumMod val="75000"/>
                </a:schemeClr>
              </a:gs>
              <a:gs pos="78000">
                <a:schemeClr val="accent1"/>
              </a:gs>
              <a:gs pos="95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cmpd="dbl"/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38500" dist="50800" dir="5400000" sy="-100000" algn="bl" rotWithShape="0"/>
          </a:effectLst>
          <a:scene3d>
            <a:camera prst="orthographicFront">
              <a:rot lat="0" lon="0" rev="0"/>
            </a:camera>
            <a:lightRig rig="brightRoom" dir="t"/>
          </a:scene3d>
          <a:sp3d contourW="19050" prstMaterial="softEdge">
            <a:bevelT w="38100" h="25400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 smtClean="0">
                <a:solidFill>
                  <a:schemeClr val="bg1"/>
                </a:solidFill>
                <a:cs typeface="Arial" pitchFamily="34" charset="0"/>
              </a:rPr>
              <a:t>100%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3581400" y="1900535"/>
            <a:ext cx="2667000" cy="461665"/>
            <a:chOff x="3581400" y="1900535"/>
            <a:chExt cx="2667000" cy="461665"/>
          </a:xfrm>
        </p:grpSpPr>
        <p:sp>
          <p:nvSpPr>
            <p:cNvPr id="20" name="타원 91"/>
            <p:cNvSpPr/>
            <p:nvPr/>
          </p:nvSpPr>
          <p:spPr>
            <a:xfrm>
              <a:off x="3581400" y="1905000"/>
              <a:ext cx="457200" cy="457200"/>
            </a:xfrm>
            <a:prstGeom prst="ellipse">
              <a:avLst/>
            </a:prstGeom>
            <a:gradFill>
              <a:gsLst>
                <a:gs pos="5000">
                  <a:schemeClr val="accent4">
                    <a:lumMod val="20000"/>
                    <a:lumOff val="80000"/>
                  </a:schemeClr>
                </a:gs>
                <a:gs pos="12000">
                  <a:schemeClr val="accent4">
                    <a:lumMod val="40000"/>
                    <a:lumOff val="60000"/>
                  </a:schemeClr>
                </a:gs>
                <a:gs pos="50000">
                  <a:schemeClr val="accent4"/>
                </a:gs>
                <a:gs pos="85000">
                  <a:schemeClr val="accent4">
                    <a:lumMod val="60000"/>
                    <a:lumOff val="40000"/>
                  </a:schemeClr>
                </a:gs>
                <a:gs pos="9500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rightRoom" dir="t"/>
            </a:scene3d>
            <a:sp3d contourW="19050" prstMaterial="softEdge">
              <a:bevelT w="38100" h="25400"/>
              <a:contourClr>
                <a:schemeClr val="accent4">
                  <a:lumMod val="75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38625" y="1900535"/>
              <a:ext cx="200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Knowledge?</a:t>
              </a:r>
              <a:endParaRPr lang="en-US" sz="24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657600" y="4876800"/>
            <a:ext cx="1676401" cy="537865"/>
            <a:chOff x="3657600" y="4876800"/>
            <a:chExt cx="1676401" cy="537865"/>
          </a:xfrm>
        </p:grpSpPr>
        <p:sp>
          <p:nvSpPr>
            <p:cNvPr id="19" name="타원 78"/>
            <p:cNvSpPr/>
            <p:nvPr/>
          </p:nvSpPr>
          <p:spPr>
            <a:xfrm flipH="1">
              <a:off x="3657600" y="4876800"/>
              <a:ext cx="457200" cy="457200"/>
            </a:xfrm>
            <a:prstGeom prst="ellipse">
              <a:avLst/>
            </a:prstGeom>
            <a:gradFill>
              <a:gsLst>
                <a:gs pos="5000">
                  <a:schemeClr val="accent5">
                    <a:lumMod val="20000"/>
                    <a:lumOff val="80000"/>
                  </a:schemeClr>
                </a:gs>
                <a:gs pos="12000">
                  <a:schemeClr val="accent5">
                    <a:lumMod val="40000"/>
                    <a:lumOff val="60000"/>
                  </a:schemeClr>
                </a:gs>
                <a:gs pos="50000">
                  <a:schemeClr val="accent5"/>
                </a:gs>
                <a:gs pos="85000">
                  <a:schemeClr val="accent5">
                    <a:lumMod val="60000"/>
                    <a:lumOff val="40000"/>
                  </a:schemeClr>
                </a:gs>
                <a:gs pos="95000">
                  <a:schemeClr val="accent5">
                    <a:lumMod val="20000"/>
                    <a:lumOff val="80000"/>
                  </a:schemeClr>
                </a:gs>
              </a:gsLst>
              <a:lin ang="5400000" scaled="0"/>
            </a:gra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rightRoom" dir="t"/>
            </a:scene3d>
            <a:sp3d contourW="19050" prstMaterial="softEdge">
              <a:bevelT w="38100" h="25400"/>
              <a:contourClr>
                <a:schemeClr val="accent5">
                  <a:lumMod val="75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67201" y="495300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Luck?</a:t>
              </a:r>
              <a:endParaRPr lang="en-US" sz="2400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43400" y="3352800"/>
            <a:ext cx="1905001" cy="461665"/>
            <a:chOff x="4343400" y="3352800"/>
            <a:chExt cx="1905001" cy="461665"/>
          </a:xfrm>
        </p:grpSpPr>
        <p:sp>
          <p:nvSpPr>
            <p:cNvPr id="14" name="타원 34"/>
            <p:cNvSpPr/>
            <p:nvPr/>
          </p:nvSpPr>
          <p:spPr>
            <a:xfrm>
              <a:off x="4343400" y="3357265"/>
              <a:ext cx="457200" cy="457200"/>
            </a:xfrm>
            <a:prstGeom prst="ellipse">
              <a:avLst/>
            </a:prstGeom>
            <a:gradFill>
              <a:gsLst>
                <a:gs pos="5000">
                  <a:schemeClr val="accent3">
                    <a:lumMod val="20000"/>
                    <a:lumOff val="80000"/>
                  </a:schemeClr>
                </a:gs>
                <a:gs pos="12000">
                  <a:schemeClr val="accent3">
                    <a:lumMod val="40000"/>
                    <a:lumOff val="60000"/>
                  </a:schemeClr>
                </a:gs>
                <a:gs pos="50000">
                  <a:schemeClr val="accent3"/>
                </a:gs>
                <a:gs pos="85000">
                  <a:schemeClr val="accent3">
                    <a:lumMod val="60000"/>
                    <a:lumOff val="40000"/>
                  </a:schemeClr>
                </a:gs>
                <a:gs pos="95000">
                  <a:schemeClr val="accent3">
                    <a:lumMod val="20000"/>
                    <a:lumOff val="80000"/>
                  </a:schemeClr>
                </a:gs>
              </a:gsLst>
              <a:lin ang="5400000" scaled="0"/>
            </a:gra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rightRoom" dir="t"/>
            </a:scene3d>
            <a:sp3d contourW="19050" prstMaterial="softEdge">
              <a:bevelT w="38100" h="25400"/>
              <a:contourClr>
                <a:schemeClr val="accent3">
                  <a:lumMod val="75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953001" y="3352800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Power?</a:t>
              </a:r>
              <a:endParaRPr lang="en-US" sz="2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192571" y="4191000"/>
            <a:ext cx="1979629" cy="461665"/>
            <a:chOff x="4192571" y="4191000"/>
            <a:chExt cx="1979629" cy="461665"/>
          </a:xfrm>
        </p:grpSpPr>
        <p:sp>
          <p:nvSpPr>
            <p:cNvPr id="15" name="타원 36"/>
            <p:cNvSpPr/>
            <p:nvPr/>
          </p:nvSpPr>
          <p:spPr>
            <a:xfrm>
              <a:off x="4192571" y="4191000"/>
              <a:ext cx="457200" cy="457200"/>
            </a:xfrm>
            <a:prstGeom prst="ellipse">
              <a:avLst/>
            </a:prstGeom>
            <a:gradFill>
              <a:gsLst>
                <a:gs pos="5000">
                  <a:schemeClr val="accent2">
                    <a:lumMod val="20000"/>
                    <a:lumOff val="80000"/>
                  </a:schemeClr>
                </a:gs>
                <a:gs pos="12000">
                  <a:schemeClr val="accent2">
                    <a:lumMod val="40000"/>
                    <a:lumOff val="60000"/>
                  </a:schemeClr>
                </a:gs>
                <a:gs pos="50000">
                  <a:schemeClr val="accent2"/>
                </a:gs>
                <a:gs pos="85000">
                  <a:schemeClr val="accent2">
                    <a:lumMod val="60000"/>
                    <a:lumOff val="40000"/>
                  </a:schemeClr>
                </a:gs>
                <a:gs pos="95000">
                  <a:schemeClr val="accent2">
                    <a:lumMod val="20000"/>
                    <a:lumOff val="80000"/>
                  </a:schemeClr>
                </a:gs>
              </a:gsLst>
              <a:lin ang="5400000" scaled="0"/>
            </a:gra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rightRoom" dir="t"/>
            </a:scene3d>
            <a:sp3d contourW="19050" prstMaterial="softEdge">
              <a:bevelT w="38100" h="25400"/>
              <a:contourClr>
                <a:schemeClr val="accent2">
                  <a:lumMod val="75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848225" y="4191000"/>
              <a:ext cx="1323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Money?</a:t>
              </a:r>
              <a:endParaRPr lang="en-US" sz="2400" dirty="0"/>
            </a:p>
          </p:txBody>
        </p:sp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makes Life 100%?</a:t>
            </a:r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4191000" y="2514600"/>
            <a:ext cx="2286000" cy="482630"/>
            <a:chOff x="4191000" y="2514600"/>
            <a:chExt cx="2362200" cy="482630"/>
          </a:xfrm>
        </p:grpSpPr>
        <p:sp>
          <p:nvSpPr>
            <p:cNvPr id="24" name="TextBox 23"/>
            <p:cNvSpPr txBox="1"/>
            <p:nvPr/>
          </p:nvSpPr>
          <p:spPr>
            <a:xfrm>
              <a:off x="4772025" y="2514600"/>
              <a:ext cx="1781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Hardwork</a:t>
              </a:r>
              <a:r>
                <a:rPr lang="en-US" sz="2400" dirty="0" smtClean="0"/>
                <a:t>?</a:t>
              </a:r>
              <a:endParaRPr lang="en-US" sz="2400" dirty="0"/>
            </a:p>
          </p:txBody>
        </p:sp>
        <p:sp>
          <p:nvSpPr>
            <p:cNvPr id="30" name="타원 38"/>
            <p:cNvSpPr/>
            <p:nvPr/>
          </p:nvSpPr>
          <p:spPr>
            <a:xfrm>
              <a:off x="4191000" y="2540030"/>
              <a:ext cx="457200" cy="457200"/>
            </a:xfrm>
            <a:prstGeom prst="ellipse">
              <a:avLst/>
            </a:prstGeom>
            <a:gradFill>
              <a:gsLst>
                <a:gs pos="5000">
                  <a:schemeClr val="accent6">
                    <a:lumMod val="20000"/>
                    <a:lumOff val="80000"/>
                  </a:schemeClr>
                </a:gs>
                <a:gs pos="12000">
                  <a:schemeClr val="accent6">
                    <a:lumMod val="40000"/>
                    <a:lumOff val="60000"/>
                  </a:schemeClr>
                </a:gs>
                <a:gs pos="50000">
                  <a:schemeClr val="accent6"/>
                </a:gs>
                <a:gs pos="85000">
                  <a:schemeClr val="accent6">
                    <a:lumMod val="60000"/>
                    <a:lumOff val="40000"/>
                  </a:schemeClr>
                </a:gs>
                <a:gs pos="95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rightRoom" dir="t"/>
            </a:scene3d>
            <a:sp3d contourW="19050" prstMaterial="softEdge">
              <a:bevelT w="38100" h="25400"/>
              <a:contourClr>
                <a:schemeClr val="accent6">
                  <a:lumMod val="75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172201" y="1905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96%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400" y="2514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98%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3352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77%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6000" y="4191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No, 72%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57800" y="4953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No, 47%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Life 100%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8D7F8-7310-46FF-9195-47D25F44F89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0" y="1981200"/>
            <a:ext cx="52116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1 + 20 + 20 + 9 +….</a:t>
            </a:r>
            <a:endParaRPr lang="en-US" sz="44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609600" y="2819400"/>
            <a:ext cx="7543800" cy="2667000"/>
            <a:chOff x="304800" y="2819400"/>
            <a:chExt cx="7543800" cy="2667000"/>
          </a:xfrm>
        </p:grpSpPr>
        <p:sp>
          <p:nvSpPr>
            <p:cNvPr id="7" name="타원 37"/>
            <p:cNvSpPr/>
            <p:nvPr/>
          </p:nvSpPr>
          <p:spPr>
            <a:xfrm>
              <a:off x="5181600" y="2819400"/>
              <a:ext cx="2667000" cy="2667000"/>
            </a:xfrm>
            <a:prstGeom prst="ellipse">
              <a:avLst/>
            </a:prstGeom>
            <a:gradFill>
              <a:gsLst>
                <a:gs pos="5000">
                  <a:schemeClr val="accent1">
                    <a:lumMod val="20000"/>
                    <a:lumOff val="80000"/>
                  </a:schemeClr>
                </a:gs>
                <a:gs pos="15000">
                  <a:schemeClr val="accent1">
                    <a:lumMod val="60000"/>
                    <a:lumOff val="40000"/>
                  </a:schemeClr>
                </a:gs>
                <a:gs pos="50000">
                  <a:schemeClr val="accent1">
                    <a:lumMod val="75000"/>
                  </a:schemeClr>
                </a:gs>
                <a:gs pos="78000">
                  <a:schemeClr val="accent1"/>
                </a:gs>
                <a:gs pos="95000">
                  <a:schemeClr val="accent1">
                    <a:lumMod val="20000"/>
                    <a:lumOff val="80000"/>
                  </a:schemeClr>
                </a:gs>
              </a:gsLst>
              <a:lin ang="5400000" scaled="0"/>
            </a:gradFill>
            <a:ln cmpd="dbl"/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38500" dist="50800" dir="5400000" sy="-100000" algn="bl" rotWithShape="0"/>
            </a:effectLst>
            <a:scene3d>
              <a:camera prst="orthographicFront">
                <a:rot lat="0" lon="0" rev="0"/>
              </a:camera>
              <a:lightRig rig="brightRoom" dir="t"/>
            </a:scene3d>
            <a:sp3d contourW="19050" prstMaterial="softEdge">
              <a:bevelT w="38100" h="25400"/>
              <a:contourClr>
                <a:schemeClr val="accent1">
                  <a:lumMod val="75000"/>
                </a:schemeClr>
              </a:contourClr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4800" b="1" dirty="0" smtClean="0">
                  <a:solidFill>
                    <a:schemeClr val="bg1"/>
                  </a:solidFill>
                  <a:cs typeface="Arial" pitchFamily="34" charset="0"/>
                </a:rPr>
                <a:t>100%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AutoShape 33"/>
            <p:cNvSpPr>
              <a:spLocks noChangeArrowheads="1"/>
            </p:cNvSpPr>
            <p:nvPr/>
          </p:nvSpPr>
          <p:spPr bwMode="gray">
            <a:xfrm>
              <a:off x="304800" y="3429000"/>
              <a:ext cx="3352800" cy="122872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>
                    <a:gamma/>
                    <a:tint val="51373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9600" y="3733800"/>
              <a:ext cx="26793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480000"/>
                  </a:solidFill>
                </a:rPr>
                <a:t>ATTITUDE</a:t>
              </a:r>
              <a:endParaRPr lang="en-US" sz="4000" b="1" dirty="0">
                <a:solidFill>
                  <a:srgbClr val="48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114800" y="3276600"/>
              <a:ext cx="90441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600" b="1" dirty="0" smtClean="0">
                  <a:solidFill>
                    <a:schemeClr val="tx2"/>
                  </a:solidFill>
                </a:rPr>
                <a:t>=</a:t>
              </a:r>
              <a:endParaRPr lang="en-US" sz="96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4" name="Rectangle 2"/>
          <p:cNvSpPr txBox="1">
            <a:spLocks noChangeArrowheads="1"/>
          </p:cNvSpPr>
          <p:nvPr/>
        </p:nvSpPr>
        <p:spPr bwMode="gray">
          <a:xfrm>
            <a:off x="533400" y="5562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our ATTITUDE toward Life and Work that makes our LIFE 100%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2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4724400"/>
          </a:xfrm>
        </p:spPr>
        <p:txBody>
          <a:bodyPr/>
          <a:lstStyle/>
          <a:p>
            <a:pPr algn="ctr"/>
            <a:r>
              <a:rPr lang="en-US" sz="4000" dirty="0" smtClean="0"/>
              <a:t>INTRODUCTION TO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7200" dirty="0" smtClean="0"/>
              <a:t>Knights</a:t>
            </a:r>
            <a:br>
              <a:rPr lang="en-US" sz="7200" dirty="0" smtClean="0"/>
            </a:br>
            <a:r>
              <a:rPr lang="en-US" sz="7200" dirty="0" smtClean="0"/>
              <a:t>of</a:t>
            </a:r>
            <a:br>
              <a:rPr lang="en-US" sz="7200" dirty="0" smtClean="0"/>
            </a:br>
            <a:r>
              <a:rPr lang="en-US" sz="7200" dirty="0" smtClean="0"/>
              <a:t>The Eucharist</a:t>
            </a:r>
            <a:endParaRPr lang="en-US" sz="7200" dirty="0"/>
          </a:p>
        </p:txBody>
      </p:sp>
      <p:pic>
        <p:nvPicPr>
          <p:cNvPr id="1027" name="Picture 3" descr="C:\Users\Linh Nguyen\Documents\My TNTT\Logo\Khan 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5105400"/>
            <a:ext cx="16764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Hệ </a:t>
            </a:r>
            <a:r>
              <a:rPr lang="en-US" sz="32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32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 Tổ </a:t>
            </a:r>
            <a:r>
              <a:rPr lang="en-US" sz="32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 pt/</a:t>
            </a:r>
            <a:r>
              <a:rPr lang="en-US" sz="32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tntt</a:t>
            </a:r>
            <a:r>
              <a:rPr lang="en-US" sz="32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vn</a:t>
            </a:r>
            <a:r>
              <a:rPr lang="en-US" sz="32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2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hk</a:t>
            </a:r>
            <a:r>
              <a:rPr lang="en-US" sz="32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3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300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1300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300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 2009)</a:t>
            </a:r>
            <a:endParaRPr lang="en-US" sz="1300" b="1" cap="all" dirty="0">
              <a:solidFill>
                <a:srgbClr val="4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1295400"/>
            <a:ext cx="1828800" cy="381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2019300"/>
            <a:ext cx="1828800" cy="5715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 </a:t>
            </a:r>
            <a:r>
              <a:rPr lang="en-US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5200" y="3009900"/>
            <a:ext cx="18288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3009900"/>
            <a:ext cx="1828800" cy="3429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3771900"/>
            <a:ext cx="1828800" cy="3429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48400" y="3771900"/>
            <a:ext cx="1828800" cy="3429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505200" y="3771900"/>
            <a:ext cx="1828800" cy="3429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95600" y="4267200"/>
            <a:ext cx="3048000" cy="53498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sz="1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05200" y="5219700"/>
            <a:ext cx="1828800" cy="3429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14400" y="5219700"/>
            <a:ext cx="1828800" cy="3429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48400" y="5219700"/>
            <a:ext cx="1828800" cy="3429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05200" y="6019800"/>
            <a:ext cx="1828800" cy="3429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14400" y="6019800"/>
            <a:ext cx="1828800" cy="3429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48400" y="6019800"/>
            <a:ext cx="1828800" cy="3429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Connector 26"/>
          <p:cNvCxnSpPr>
            <a:stCxn id="8" idx="2"/>
            <a:endCxn id="9" idx="0"/>
          </p:cNvCxnSpPr>
          <p:nvPr/>
        </p:nvCxnSpPr>
        <p:spPr>
          <a:xfrm rot="5400000">
            <a:off x="4248150" y="1847850"/>
            <a:ext cx="3429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9" idx="2"/>
            <a:endCxn id="10" idx="0"/>
          </p:cNvCxnSpPr>
          <p:nvPr/>
        </p:nvCxnSpPr>
        <p:spPr>
          <a:xfrm rot="5400000">
            <a:off x="4210050" y="2800350"/>
            <a:ext cx="419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10" idx="2"/>
            <a:endCxn id="17" idx="0"/>
          </p:cNvCxnSpPr>
          <p:nvPr/>
        </p:nvCxnSpPr>
        <p:spPr>
          <a:xfrm rot="5400000">
            <a:off x="4210050" y="3562350"/>
            <a:ext cx="419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7" idx="2"/>
            <a:endCxn id="18" idx="0"/>
          </p:cNvCxnSpPr>
          <p:nvPr/>
        </p:nvCxnSpPr>
        <p:spPr>
          <a:xfrm rot="5400000">
            <a:off x="4343400" y="4191000"/>
            <a:ext cx="1524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8" idx="2"/>
            <a:endCxn id="19" idx="0"/>
          </p:cNvCxnSpPr>
          <p:nvPr/>
        </p:nvCxnSpPr>
        <p:spPr>
          <a:xfrm rot="5400000">
            <a:off x="4210844" y="5010944"/>
            <a:ext cx="417512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9" idx="2"/>
            <a:endCxn id="23" idx="0"/>
          </p:cNvCxnSpPr>
          <p:nvPr/>
        </p:nvCxnSpPr>
        <p:spPr>
          <a:xfrm rot="5400000">
            <a:off x="4191000" y="5791200"/>
            <a:ext cx="4572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1" idx="0"/>
            <a:endCxn id="14" idx="0"/>
          </p:cNvCxnSpPr>
          <p:nvPr/>
        </p:nvCxnSpPr>
        <p:spPr>
          <a:xfrm rot="16200000" flipH="1">
            <a:off x="4114800" y="723900"/>
            <a:ext cx="762000" cy="5334000"/>
          </a:xfrm>
          <a:prstGeom prst="bentConnector3">
            <a:avLst>
              <a:gd name="adj1" fmla="val -3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rot="10800000" flipV="1">
            <a:off x="1828800" y="3581400"/>
            <a:ext cx="2590800" cy="190500"/>
          </a:xfrm>
          <a:prstGeom prst="bentConnector3">
            <a:avLst>
              <a:gd name="adj1" fmla="val 10049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0" idx="0"/>
            <a:endCxn id="21" idx="0"/>
          </p:cNvCxnSpPr>
          <p:nvPr/>
        </p:nvCxnSpPr>
        <p:spPr>
          <a:xfrm rot="5400000" flipH="1" flipV="1">
            <a:off x="4495800" y="2552700"/>
            <a:ext cx="1588" cy="5334000"/>
          </a:xfrm>
          <a:prstGeom prst="bentConnector3">
            <a:avLst>
              <a:gd name="adj1" fmla="val 1279597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24" idx="0"/>
            <a:endCxn id="25" idx="0"/>
          </p:cNvCxnSpPr>
          <p:nvPr/>
        </p:nvCxnSpPr>
        <p:spPr>
          <a:xfrm rot="5400000" flipH="1" flipV="1">
            <a:off x="4495800" y="3352800"/>
            <a:ext cx="1588" cy="5334000"/>
          </a:xfrm>
          <a:prstGeom prst="bentConnector3">
            <a:avLst>
              <a:gd name="adj1" fmla="val 1439546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6096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6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36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6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600" b="1" cap="all" dirty="0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sz="3600" b="1" cap="all" dirty="0">
              <a:solidFill>
                <a:srgbClr val="48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cess 3"/>
          <p:cNvSpPr/>
          <p:nvPr/>
        </p:nvSpPr>
        <p:spPr>
          <a:xfrm>
            <a:off x="3582194" y="1267492"/>
            <a:ext cx="1981200" cy="71901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cess 4"/>
          <p:cNvSpPr/>
          <p:nvPr/>
        </p:nvSpPr>
        <p:spPr>
          <a:xfrm>
            <a:off x="304800" y="2590800"/>
            <a:ext cx="1981200" cy="71901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ĐP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rocess 5"/>
          <p:cNvSpPr/>
          <p:nvPr/>
        </p:nvSpPr>
        <p:spPr>
          <a:xfrm>
            <a:off x="2590800" y="2590800"/>
            <a:ext cx="1981200" cy="71901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cess 6"/>
          <p:cNvSpPr/>
          <p:nvPr/>
        </p:nvSpPr>
        <p:spPr>
          <a:xfrm>
            <a:off x="4724400" y="2590800"/>
            <a:ext cx="1981200" cy="71901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6858000" y="2590800"/>
            <a:ext cx="1981200" cy="719010"/>
          </a:xfrm>
          <a:prstGeom prst="flowChartProcess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ĐP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Huấn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Elbow Connector 12"/>
          <p:cNvCxnSpPr>
            <a:stCxn id="5" idx="0"/>
          </p:cNvCxnSpPr>
          <p:nvPr/>
        </p:nvCxnSpPr>
        <p:spPr>
          <a:xfrm rot="5400000" flipH="1" flipV="1">
            <a:off x="4419600" y="-838200"/>
            <a:ext cx="304800" cy="6553200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7696200" y="2438400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" idx="0"/>
          </p:cNvCxnSpPr>
          <p:nvPr/>
        </p:nvCxnSpPr>
        <p:spPr>
          <a:xfrm rot="5400000">
            <a:off x="5562997" y="2438797"/>
            <a:ext cx="304006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6" idx="0"/>
          </p:cNvCxnSpPr>
          <p:nvPr/>
        </p:nvCxnSpPr>
        <p:spPr>
          <a:xfrm rot="5400000">
            <a:off x="3429000" y="2438400"/>
            <a:ext cx="304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2"/>
          </p:cNvCxnSpPr>
          <p:nvPr/>
        </p:nvCxnSpPr>
        <p:spPr>
          <a:xfrm rot="5400000">
            <a:off x="4422648" y="2135854"/>
            <a:ext cx="299498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5" idx="2"/>
            <a:endCxn id="8" idx="2"/>
          </p:cNvCxnSpPr>
          <p:nvPr/>
        </p:nvCxnSpPr>
        <p:spPr>
          <a:xfrm rot="16200000" flipH="1">
            <a:off x="4572000" y="33210"/>
            <a:ext cx="1588" cy="6553200"/>
          </a:xfrm>
          <a:prstGeom prst="bentConnector3">
            <a:avLst>
              <a:gd name="adj1" fmla="val 23192695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Process 22"/>
          <p:cNvSpPr/>
          <p:nvPr/>
        </p:nvSpPr>
        <p:spPr>
          <a:xfrm>
            <a:off x="304006" y="4843590"/>
            <a:ext cx="1981200" cy="719010"/>
          </a:xfrm>
          <a:prstGeom prst="flowChartProcess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Process 24"/>
          <p:cNvSpPr/>
          <p:nvPr/>
        </p:nvSpPr>
        <p:spPr>
          <a:xfrm>
            <a:off x="2590006" y="4843590"/>
            <a:ext cx="1981200" cy="719010"/>
          </a:xfrm>
          <a:prstGeom prst="flowChartProcess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Process 26"/>
          <p:cNvSpPr/>
          <p:nvPr/>
        </p:nvSpPr>
        <p:spPr>
          <a:xfrm>
            <a:off x="4723606" y="4843590"/>
            <a:ext cx="1981200" cy="719010"/>
          </a:xfrm>
          <a:prstGeom prst="flowChartProcess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Sĩ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rocess 27"/>
          <p:cNvSpPr/>
          <p:nvPr/>
        </p:nvSpPr>
        <p:spPr>
          <a:xfrm>
            <a:off x="6857206" y="4843590"/>
            <a:ext cx="1981200" cy="719010"/>
          </a:xfrm>
          <a:prstGeom prst="flowChartProcess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Trưởng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Hiệp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Sĩ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Elbow Connector 29"/>
          <p:cNvCxnSpPr/>
          <p:nvPr/>
        </p:nvCxnSpPr>
        <p:spPr>
          <a:xfrm rot="5400000" flipH="1" flipV="1">
            <a:off x="4571206" y="1524794"/>
            <a:ext cx="1588" cy="6553200"/>
          </a:xfrm>
          <a:prstGeom prst="bentConnector3">
            <a:avLst>
              <a:gd name="adj1" fmla="val 24792191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4191794" y="40386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3314700" y="46101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524500" y="4610100"/>
            <a:ext cx="381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09600"/>
          </a:xfrm>
        </p:spPr>
        <p:txBody>
          <a:bodyPr/>
          <a:lstStyle/>
          <a:p>
            <a:pPr algn="ctr"/>
            <a:r>
              <a:rPr lang="en-US" sz="3600" b="1" cap="all" dirty="0" err="1" smtClean="0">
                <a:solidFill>
                  <a:srgbClr val="48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838200" y="1295400"/>
          <a:ext cx="77724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65532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Khẩu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Hiệu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Lứa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Tuổi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Ấu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Ngoan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9 </a:t>
                      </a: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Nhi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Hy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Sinh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12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Sĩ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Chinh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Phục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15 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5320"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48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Hiệp</a:t>
                      </a:r>
                      <a:r>
                        <a:rPr lang="en-US" sz="2800" b="1" dirty="0" smtClean="0">
                          <a:solidFill>
                            <a:srgbClr val="48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Sĩ</a:t>
                      </a:r>
                      <a:endParaRPr lang="en-US" sz="2800" b="1" dirty="0">
                        <a:solidFill>
                          <a:srgbClr val="48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err="1" smtClean="0">
                          <a:solidFill>
                            <a:srgbClr val="48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Dấn</a:t>
                      </a:r>
                      <a:r>
                        <a:rPr lang="en-US" sz="2800" b="1" dirty="0" smtClean="0">
                          <a:solidFill>
                            <a:srgbClr val="48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48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Thân</a:t>
                      </a:r>
                      <a:endParaRPr lang="en-US" sz="2800" b="1" dirty="0">
                        <a:solidFill>
                          <a:srgbClr val="48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rgbClr val="48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– 17 </a:t>
                      </a:r>
                      <a:endParaRPr lang="en-US" sz="2800" b="1" dirty="0">
                        <a:solidFill>
                          <a:srgbClr val="48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 descr="http://sphotos.ak.fbcdn.net/hphotos-ak-snc3/hs084.snc3/15138_188474897615_177946307615_3056276_2697618_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724400"/>
            <a:ext cx="2667000" cy="1889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ayer Theme">
  <a:themeElements>
    <a:clrScheme name="edu_theme_07">
      <a:dk1>
        <a:srgbClr val="000000"/>
      </a:dk1>
      <a:lt1>
        <a:srgbClr val="FFFFFF"/>
      </a:lt1>
      <a:dk2>
        <a:srgbClr val="254B44"/>
      </a:dk2>
      <a:lt2>
        <a:srgbClr val="FEFEE8"/>
      </a:lt2>
      <a:accent1>
        <a:srgbClr val="9ECA10"/>
      </a:accent1>
      <a:accent2>
        <a:srgbClr val="BDA515"/>
      </a:accent2>
      <a:accent3>
        <a:srgbClr val="FF9933"/>
      </a:accent3>
      <a:accent4>
        <a:srgbClr val="20ABBA"/>
      </a:accent4>
      <a:accent5>
        <a:srgbClr val="3768AF"/>
      </a:accent5>
      <a:accent6>
        <a:srgbClr val="D5584B"/>
      </a:accent6>
      <a:hlink>
        <a:srgbClr val="0FD2D7"/>
      </a:hlink>
      <a:folHlink>
        <a:srgbClr val="FF0066"/>
      </a:folHlink>
    </a:clrScheme>
    <a:fontScheme name="Office Them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333300"/>
        </a:dk2>
        <a:lt2>
          <a:srgbClr val="B2B2B2"/>
        </a:lt2>
        <a:accent1>
          <a:srgbClr val="469466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0C8B8"/>
        </a:accent5>
        <a:accent6>
          <a:srgbClr val="B98A00"/>
        </a:accent6>
        <a:hlink>
          <a:srgbClr val="0066CC"/>
        </a:hlink>
        <a:folHlink>
          <a:srgbClr val="8C71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480000"/>
        </a:dk2>
        <a:lt2>
          <a:srgbClr val="DDDDDD"/>
        </a:lt2>
        <a:accent1>
          <a:srgbClr val="C58023"/>
        </a:accent1>
        <a:accent2>
          <a:srgbClr val="4AA280"/>
        </a:accent2>
        <a:accent3>
          <a:srgbClr val="FFFFFF"/>
        </a:accent3>
        <a:accent4>
          <a:srgbClr val="000000"/>
        </a:accent4>
        <a:accent5>
          <a:srgbClr val="DFC0AC"/>
        </a:accent5>
        <a:accent6>
          <a:srgbClr val="429273"/>
        </a:accent6>
        <a:hlink>
          <a:srgbClr val="CD5119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672D2D"/>
        </a:dk1>
        <a:lt1>
          <a:srgbClr val="FFFFFF"/>
        </a:lt1>
        <a:dk2>
          <a:srgbClr val="000000"/>
        </a:dk2>
        <a:lt2>
          <a:srgbClr val="DDDDDD"/>
        </a:lt2>
        <a:accent1>
          <a:srgbClr val="8EA65A"/>
        </a:accent1>
        <a:accent2>
          <a:srgbClr val="FF9900"/>
        </a:accent2>
        <a:accent3>
          <a:srgbClr val="FFFFFF"/>
        </a:accent3>
        <a:accent4>
          <a:srgbClr val="572525"/>
        </a:accent4>
        <a:accent5>
          <a:srgbClr val="C6D0B5"/>
        </a:accent5>
        <a:accent6>
          <a:srgbClr val="E78A00"/>
        </a:accent6>
        <a:hlink>
          <a:srgbClr val="0099C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Prayer Theme</Template>
  <TotalTime>1413</TotalTime>
  <Words>938</Words>
  <Application>Microsoft Office PowerPoint</Application>
  <PresentationFormat>On-screen Show (4:3)</PresentationFormat>
  <Paragraphs>240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Prayer Theme</vt:lpstr>
      <vt:lpstr>Knights of  The Eucharist</vt:lpstr>
      <vt:lpstr>Contents</vt:lpstr>
      <vt:lpstr>Make Life 100%</vt:lpstr>
      <vt:lpstr>What makes Life 100%?</vt:lpstr>
      <vt:lpstr>What makes Life 100%</vt:lpstr>
      <vt:lpstr>INTRODUCTION TO  Knights of The Eucharist</vt:lpstr>
      <vt:lpstr>Hệ Thống Tổ Chức pt/tntt/vn/hk (Tu Chính 2009)</vt:lpstr>
      <vt:lpstr>Ban Chấp Hành Đoàn Thiếu Nhi</vt:lpstr>
      <vt:lpstr>Ngành</vt:lpstr>
      <vt:lpstr>Khăn Ngành hiệp sĩ</vt:lpstr>
      <vt:lpstr>VOCATION – ƠN GỌI</vt:lpstr>
      <vt:lpstr>MISSION – MỤC ĐÍCH</vt:lpstr>
      <vt:lpstr>SPIRITUALITY – LINH ĐẠO</vt:lpstr>
      <vt:lpstr>SLOGAN – KHẨU HIỆU</vt:lpstr>
      <vt:lpstr>SPIRIT – TINH THẦN</vt:lpstr>
      <vt:lpstr>CONNECTION</vt:lpstr>
      <vt:lpstr>CONNECTION</vt:lpstr>
      <vt:lpstr>4 MAXIMS – CHÂM NGÔN</vt:lpstr>
      <vt:lpstr>IDEOLOGIES – TÔN CHỈ</vt:lpstr>
      <vt:lpstr>IMAGE – CHÂN DUNG</vt:lpstr>
      <vt:lpstr>Slide 21</vt:lpstr>
      <vt:lpstr>SPIRITUAL JOURNEY  Hành Trình Thăng Tiến</vt:lpstr>
      <vt:lpstr>Spiritual Journey</vt:lpstr>
      <vt:lpstr>SPIRITUAL JOURNEY</vt:lpstr>
      <vt:lpstr>Review</vt:lpstr>
      <vt:lpstr>Review</vt:lpstr>
      <vt:lpstr>Summary</vt:lpstr>
      <vt:lpstr>Summary</vt:lpstr>
      <vt:lpstr>Slide 29</vt:lpstr>
      <vt:lpstr>Slide 30</vt:lpstr>
    </vt:vector>
  </TitlesOfParts>
  <Company>Howsimple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of      Eucharist’s Knight</dc:title>
  <dc:creator>Linh Nguyen</dc:creator>
  <cp:lastModifiedBy>DUC DAO</cp:lastModifiedBy>
  <cp:revision>128</cp:revision>
  <dcterms:created xsi:type="dcterms:W3CDTF">2009-10-11T13:33:17Z</dcterms:created>
  <dcterms:modified xsi:type="dcterms:W3CDTF">2010-08-27T19:05:46Z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TC300006231033</vt:lpwstr>
  </property>
</Properties>
</file>